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9" r:id="rId2"/>
    <p:sldId id="261" r:id="rId3"/>
    <p:sldId id="257" r:id="rId4"/>
    <p:sldId id="260" r:id="rId5"/>
    <p:sldId id="259" r:id="rId6"/>
    <p:sldId id="258" r:id="rId7"/>
    <p:sldId id="262" r:id="rId8"/>
    <p:sldId id="263" r:id="rId9"/>
    <p:sldId id="266" r:id="rId10"/>
    <p:sldId id="280" r:id="rId11"/>
    <p:sldId id="281" r:id="rId12"/>
    <p:sldId id="282" r:id="rId13"/>
    <p:sldId id="267" r:id="rId14"/>
    <p:sldId id="269" r:id="rId15"/>
    <p:sldId id="270" r:id="rId16"/>
    <p:sldId id="284" r:id="rId17"/>
    <p:sldId id="285" r:id="rId18"/>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900" y="-2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790972" y="3778934"/>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582216"/>
            <a:ext cx="8062912" cy="1102519"/>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4509492"/>
            <a:ext cx="5791200" cy="273844"/>
          </a:xfrm>
        </p:spPr>
        <p:txBody>
          <a:bodyPr tIns="0" bIns="0" anchor="t"/>
          <a:lstStyle>
            <a:lvl1pPr algn="r">
              <a:defRPr sz="1000"/>
            </a:lvl1pPr>
          </a:lstStyle>
          <a:p>
            <a:fld id="{7CA88E27-67E3-44EC-A6BD-D4605718507D}" type="datetimeFigureOut">
              <a:rPr lang="ar-SA" smtClean="0"/>
              <a:t>08/07/1444</a:t>
            </a:fld>
            <a:endParaRPr lang="ar-SA"/>
          </a:p>
        </p:txBody>
      </p:sp>
      <p:sp>
        <p:nvSpPr>
          <p:cNvPr id="17" name="عنصر نائب للتذييل 16"/>
          <p:cNvSpPr>
            <a:spLocks noGrp="1"/>
          </p:cNvSpPr>
          <p:nvPr>
            <p:ph type="ftr" sz="quarter" idx="11"/>
          </p:nvPr>
        </p:nvSpPr>
        <p:spPr>
          <a:xfrm>
            <a:off x="1371600" y="4238028"/>
            <a:ext cx="5791200" cy="273844"/>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4314231"/>
            <a:ext cx="502920" cy="273844"/>
          </a:xfrm>
        </p:spPr>
        <p:txBody>
          <a:bodyPr anchor="ctr"/>
          <a:lstStyle>
            <a:lvl1pPr algn="ctr">
              <a:defRPr sz="1300">
                <a:solidFill>
                  <a:srgbClr val="FFFFFF"/>
                </a:solidFill>
              </a:defRPr>
            </a:lvl1p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CA88E27-67E3-44EC-A6BD-D4605718507D}" type="datetimeFigureOut">
              <a:rPr lang="ar-SA" smtClean="0"/>
              <a:t>08/07/1444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285750"/>
            <a:ext cx="1905000" cy="41148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85750"/>
            <a:ext cx="6248400" cy="41148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CA88E27-67E3-44EC-A6BD-D4605718507D}" type="datetimeFigureOut">
              <a:rPr lang="ar-SA" smtClean="0"/>
              <a:t>08/07/1444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0620"/>
            <a:ext cx="8229600" cy="1049274"/>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412106"/>
            <a:ext cx="8229600" cy="3429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4860036"/>
            <a:ext cx="2133600" cy="226314"/>
          </a:xfrm>
        </p:spPr>
        <p:txBody>
          <a:bodyPr/>
          <a:lstStyle/>
          <a:p>
            <a:fld id="{7CA88E27-67E3-44EC-A6BD-D4605718507D}" type="datetimeFigureOut">
              <a:rPr lang="ar-SA" smtClean="0"/>
              <a:t>08/07/1444</a:t>
            </a:fld>
            <a:endParaRPr lang="ar-SA"/>
          </a:p>
        </p:txBody>
      </p:sp>
      <p:sp>
        <p:nvSpPr>
          <p:cNvPr id="5" name="عنصر نائب للتذييل 4"/>
          <p:cNvSpPr>
            <a:spLocks noGrp="1"/>
          </p:cNvSpPr>
          <p:nvPr>
            <p:ph type="ftr" sz="quarter" idx="11"/>
          </p:nvPr>
        </p:nvSpPr>
        <p:spPr>
          <a:xfrm>
            <a:off x="457200" y="4860727"/>
            <a:ext cx="4260056" cy="225623"/>
          </a:xfrm>
        </p:spPr>
        <p:txBody>
          <a:bodyPr/>
          <a:lstStyle/>
          <a:p>
            <a:endParaRPr lang="ar-SA"/>
          </a:p>
        </p:txBody>
      </p:sp>
      <p:sp>
        <p:nvSpPr>
          <p:cNvPr id="6" name="عنصر نائب لرقم الشريحة 5"/>
          <p:cNvSpPr>
            <a:spLocks noGrp="1"/>
          </p:cNvSpPr>
          <p:nvPr>
            <p:ph type="sldNum" sz="quarter" idx="12"/>
          </p:nvPr>
        </p:nvSpPr>
        <p:spPr/>
        <p:txBody>
          <a:body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5276"/>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790972" y="70339"/>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4857750"/>
            <a:ext cx="2133600" cy="228600"/>
          </a:xfrm>
        </p:spPr>
        <p:txBody>
          <a:bodyPr/>
          <a:lstStyle/>
          <a:p>
            <a:fld id="{7CA88E27-67E3-44EC-A6BD-D4605718507D}" type="datetimeFigureOut">
              <a:rPr lang="ar-SA" smtClean="0"/>
              <a:t>08/07/1444</a:t>
            </a:fld>
            <a:endParaRPr lang="ar-SA"/>
          </a:p>
        </p:txBody>
      </p:sp>
      <p:sp>
        <p:nvSpPr>
          <p:cNvPr id="5" name="عنصر نائب للتذييل 4"/>
          <p:cNvSpPr>
            <a:spLocks noGrp="1"/>
          </p:cNvSpPr>
          <p:nvPr>
            <p:ph type="ftr" sz="quarter" idx="11"/>
          </p:nvPr>
        </p:nvSpPr>
        <p:spPr>
          <a:xfrm>
            <a:off x="2619376" y="4860727"/>
            <a:ext cx="4260056" cy="225623"/>
          </a:xfrm>
        </p:spPr>
        <p:txBody>
          <a:bodyPr/>
          <a:lstStyle/>
          <a:p>
            <a:endParaRPr lang="ar-SA"/>
          </a:p>
        </p:txBody>
      </p:sp>
      <p:sp>
        <p:nvSpPr>
          <p:cNvPr id="6" name="عنصر نائب لرقم الشريحة 5"/>
          <p:cNvSpPr>
            <a:spLocks noGrp="1"/>
          </p:cNvSpPr>
          <p:nvPr>
            <p:ph type="sldNum" sz="quarter" idx="12"/>
          </p:nvPr>
        </p:nvSpPr>
        <p:spPr>
          <a:xfrm>
            <a:off x="8451056" y="607219"/>
            <a:ext cx="502920" cy="225623"/>
          </a:xfrm>
        </p:spPr>
        <p:txBody>
          <a:bodyPr/>
          <a:lstStyle/>
          <a:p>
            <a:fld id="{19A74DCE-FF45-4141-8087-65104AEE2572}" type="slidenum">
              <a:rPr lang="ar-SA" smtClean="0"/>
              <a:t>‹#›</a:t>
            </a:fld>
            <a:endParaRPr lang="ar-SA"/>
          </a:p>
        </p:txBody>
      </p:sp>
      <p:cxnSp>
        <p:nvCxnSpPr>
          <p:cNvPr id="11" name="رابط مستقيم 10"/>
          <p:cNvCxnSpPr/>
          <p:nvPr/>
        </p:nvCxnSpPr>
        <p:spPr>
          <a:xfrm rot="10800000">
            <a:off x="6468795" y="7036"/>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03599"/>
            <a:ext cx="7239000" cy="1021556"/>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225152"/>
            <a:ext cx="3886200" cy="17145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4860727"/>
            <a:ext cx="2133600" cy="226314"/>
          </a:xfrm>
        </p:spPr>
        <p:txBody>
          <a:bodyPr/>
          <a:lstStyle/>
          <a:p>
            <a:fld id="{7CA88E27-67E3-44EC-A6BD-D4605718507D}" type="datetimeFigureOut">
              <a:rPr lang="ar-SA" smtClean="0"/>
              <a:t>08/07/1444</a:t>
            </a:fld>
            <a:endParaRPr lang="ar-SA"/>
          </a:p>
        </p:txBody>
      </p:sp>
      <p:sp>
        <p:nvSpPr>
          <p:cNvPr id="6" name="عنصر نائب للتذييل 5"/>
          <p:cNvSpPr>
            <a:spLocks noGrp="1"/>
          </p:cNvSpPr>
          <p:nvPr>
            <p:ph type="ftr" sz="quarter" idx="11"/>
          </p:nvPr>
        </p:nvSpPr>
        <p:spPr>
          <a:xfrm>
            <a:off x="457200" y="4860727"/>
            <a:ext cx="4260056" cy="226314"/>
          </a:xfrm>
        </p:spPr>
        <p:txBody>
          <a:bodyPr/>
          <a:lstStyle/>
          <a:p>
            <a:endParaRPr lang="ar-SA"/>
          </a:p>
        </p:txBody>
      </p:sp>
      <p:sp>
        <p:nvSpPr>
          <p:cNvPr id="7" name="عنصر نائب لرقم الشريحة 6"/>
          <p:cNvSpPr>
            <a:spLocks noGrp="1"/>
          </p:cNvSpPr>
          <p:nvPr>
            <p:ph type="sldNum" sz="quarter" idx="12"/>
          </p:nvPr>
        </p:nvSpPr>
        <p:spPr>
          <a:xfrm>
            <a:off x="7589520" y="4860727"/>
            <a:ext cx="502920" cy="226314"/>
          </a:xfrm>
        </p:spPr>
        <p:txBody>
          <a:body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4860727"/>
            <a:ext cx="2130552" cy="226314"/>
          </a:xfrm>
        </p:spPr>
        <p:txBody>
          <a:bodyPr/>
          <a:lstStyle/>
          <a:p>
            <a:fld id="{7CA88E27-67E3-44EC-A6BD-D4605718507D}" type="datetimeFigureOut">
              <a:rPr lang="ar-SA" smtClean="0"/>
              <a:t>08/07/1444</a:t>
            </a:fld>
            <a:endParaRPr lang="ar-SA"/>
          </a:p>
        </p:txBody>
      </p:sp>
      <p:sp>
        <p:nvSpPr>
          <p:cNvPr id="8" name="عنصر نائب للتذييل 7"/>
          <p:cNvSpPr>
            <a:spLocks noGrp="1"/>
          </p:cNvSpPr>
          <p:nvPr>
            <p:ph type="ftr" sz="quarter" idx="11"/>
          </p:nvPr>
        </p:nvSpPr>
        <p:spPr>
          <a:xfrm>
            <a:off x="457200" y="4860727"/>
            <a:ext cx="4261104" cy="226314"/>
          </a:xfrm>
        </p:spPr>
        <p:txBody>
          <a:bodyPr/>
          <a:lstStyle/>
          <a:p>
            <a:endParaRPr lang="ar-SA"/>
          </a:p>
        </p:txBody>
      </p:sp>
      <p:sp>
        <p:nvSpPr>
          <p:cNvPr id="9" name="عنصر نائب لرقم الشريحة 8"/>
          <p:cNvSpPr>
            <a:spLocks noGrp="1"/>
          </p:cNvSpPr>
          <p:nvPr>
            <p:ph type="sldNum" sz="quarter" idx="12"/>
          </p:nvPr>
        </p:nvSpPr>
        <p:spPr>
          <a:xfrm>
            <a:off x="7589520" y="4862322"/>
            <a:ext cx="502920" cy="226314"/>
          </a:xfrm>
        </p:spPr>
        <p:txBody>
          <a:bodyPr/>
          <a:lstStyle>
            <a:lvl1pPr algn="ctr">
              <a:defRPr/>
            </a:lvl1pPr>
          </a:lstStyle>
          <a:p>
            <a:fld id="{19A74DCE-FF45-4141-8087-65104AEE2572}"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CA88E27-67E3-44EC-A6BD-D4605718507D}" type="datetimeFigureOut">
              <a:rPr lang="ar-SA" smtClean="0"/>
              <a:t>08/07/1444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4860727"/>
            <a:ext cx="2133600" cy="226314"/>
          </a:xfrm>
        </p:spPr>
        <p:txBody>
          <a:bodyPr/>
          <a:lstStyle/>
          <a:p>
            <a:fld id="{7CA88E27-67E3-44EC-A6BD-D4605718507D}" type="datetimeFigureOut">
              <a:rPr lang="ar-SA" smtClean="0"/>
              <a:t>08/07/1444</a:t>
            </a:fld>
            <a:endParaRPr lang="ar-SA"/>
          </a:p>
        </p:txBody>
      </p:sp>
      <p:sp>
        <p:nvSpPr>
          <p:cNvPr id="3" name="عنصر نائب للتذييل 2"/>
          <p:cNvSpPr>
            <a:spLocks noGrp="1"/>
          </p:cNvSpPr>
          <p:nvPr>
            <p:ph type="ftr" sz="quarter" idx="11"/>
          </p:nvPr>
        </p:nvSpPr>
        <p:spPr>
          <a:xfrm>
            <a:off x="457200" y="4861418"/>
            <a:ext cx="4260056" cy="225623"/>
          </a:xfrm>
        </p:spPr>
        <p:txBody>
          <a:bodyPr/>
          <a:lstStyle/>
          <a:p>
            <a:endParaRPr lang="ar-SA"/>
          </a:p>
        </p:txBody>
      </p:sp>
      <p:sp>
        <p:nvSpPr>
          <p:cNvPr id="4" name="عنصر نائب لرقم الشريحة 3"/>
          <p:cNvSpPr>
            <a:spLocks noGrp="1"/>
          </p:cNvSpPr>
          <p:nvPr>
            <p:ph type="sldNum" sz="quarter" idx="12"/>
          </p:nvPr>
        </p:nvSpPr>
        <p:spPr>
          <a:xfrm>
            <a:off x="7589520" y="4860727"/>
            <a:ext cx="502920" cy="226314"/>
          </a:xfrm>
        </p:spPr>
        <p:txBody>
          <a:bodyPr/>
          <a:lstStyle/>
          <a:p>
            <a:fld id="{19A74DCE-FF45-4141-8087-65104AEE2572}" type="slidenum">
              <a:rPr lang="ar-SA" smtClean="0"/>
              <a:t>‹#›</a:t>
            </a:fld>
            <a:endParaRPr lang="ar-SA"/>
          </a:p>
        </p:txBody>
      </p:sp>
    </p:spTree>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275748"/>
            <a:ext cx="2438400" cy="44577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4917186"/>
            <a:ext cx="2133600" cy="226314"/>
          </a:xfrm>
        </p:spPr>
        <p:txBody>
          <a:bodyPr/>
          <a:lstStyle>
            <a:lvl1pPr>
              <a:defRPr sz="900"/>
            </a:lvl1pPr>
          </a:lstStyle>
          <a:p>
            <a:fld id="{7CA88E27-67E3-44EC-A6BD-D4605718507D}" type="datetimeFigureOut">
              <a:rPr lang="ar-SA" smtClean="0"/>
              <a:t>08/07/1444</a:t>
            </a:fld>
            <a:endParaRPr lang="ar-SA"/>
          </a:p>
        </p:txBody>
      </p:sp>
      <p:sp>
        <p:nvSpPr>
          <p:cNvPr id="6" name="عنصر نائب للتذييل 5"/>
          <p:cNvSpPr>
            <a:spLocks noGrp="1"/>
          </p:cNvSpPr>
          <p:nvPr>
            <p:ph type="ftr" sz="quarter" idx="11"/>
          </p:nvPr>
        </p:nvSpPr>
        <p:spPr>
          <a:xfrm>
            <a:off x="1135856" y="4917186"/>
            <a:ext cx="5143120" cy="226314"/>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4917186"/>
            <a:ext cx="502920" cy="226314"/>
          </a:xfrm>
        </p:spPr>
        <p:txBody>
          <a:bodyPr/>
          <a:lstStyle>
            <a:lvl1pPr>
              <a:defRPr sz="900"/>
            </a:lvl1pPr>
          </a:lstStyle>
          <a:p>
            <a:fld id="{19A74DCE-FF45-4141-8087-65104AEE2572}"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280475"/>
            <a:ext cx="7333488" cy="41148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4917186"/>
            <a:ext cx="2103120" cy="226314"/>
          </a:xfrm>
        </p:spPr>
        <p:txBody>
          <a:bodyPr/>
          <a:lstStyle>
            <a:lvl1pPr>
              <a:defRPr sz="900"/>
            </a:lvl1pPr>
          </a:lstStyle>
          <a:p>
            <a:fld id="{7CA88E27-67E3-44EC-A6BD-D4605718507D}" type="datetimeFigureOut">
              <a:rPr lang="ar-SA" smtClean="0"/>
              <a:t>08/07/1444</a:t>
            </a:fld>
            <a:endParaRPr lang="ar-SA"/>
          </a:p>
        </p:txBody>
      </p:sp>
      <p:sp>
        <p:nvSpPr>
          <p:cNvPr id="6" name="عنصر نائب للتذييل 5"/>
          <p:cNvSpPr>
            <a:spLocks noGrp="1"/>
          </p:cNvSpPr>
          <p:nvPr>
            <p:ph type="ftr" sz="quarter" idx="11"/>
          </p:nvPr>
        </p:nvSpPr>
        <p:spPr>
          <a:xfrm>
            <a:off x="1170432" y="4917877"/>
            <a:ext cx="4948072" cy="226314"/>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4917186"/>
            <a:ext cx="365760" cy="226314"/>
          </a:xfrm>
        </p:spPr>
        <p:txBody>
          <a:bodyPr/>
          <a:lstStyle>
            <a:lvl1pPr algn="ctr">
              <a:defRPr sz="900"/>
            </a:lvl1pPr>
          </a:lstStyle>
          <a:p>
            <a:fld id="{19A74DCE-FF45-4141-8087-65104AEE2572}"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0552"/>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5" y="371130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00620"/>
            <a:ext cx="8229600" cy="1049274"/>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412106"/>
            <a:ext cx="8229600" cy="3429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4860727"/>
            <a:ext cx="2133600" cy="226314"/>
          </a:xfrm>
          <a:prstGeom prst="rect">
            <a:avLst/>
          </a:prstGeom>
        </p:spPr>
        <p:txBody>
          <a:bodyPr vert="horz" anchor="b"/>
          <a:lstStyle>
            <a:lvl1pPr algn="l" eaLnBrk="1" latinLnBrk="0" hangingPunct="1">
              <a:defRPr kumimoji="0" sz="1000" b="0">
                <a:solidFill>
                  <a:schemeClr val="tx1"/>
                </a:solidFill>
              </a:defRPr>
            </a:lvl1pPr>
          </a:lstStyle>
          <a:p>
            <a:fld id="{7CA88E27-67E3-44EC-A6BD-D4605718507D}" type="datetimeFigureOut">
              <a:rPr lang="ar-SA" smtClean="0"/>
              <a:t>08/07/1444</a:t>
            </a:fld>
            <a:endParaRPr lang="ar-SA"/>
          </a:p>
        </p:txBody>
      </p:sp>
      <p:sp>
        <p:nvSpPr>
          <p:cNvPr id="3" name="عنصر نائب للتذييل 2"/>
          <p:cNvSpPr>
            <a:spLocks noGrp="1"/>
          </p:cNvSpPr>
          <p:nvPr>
            <p:ph type="ftr" sz="quarter" idx="3"/>
          </p:nvPr>
        </p:nvSpPr>
        <p:spPr>
          <a:xfrm>
            <a:off x="457200" y="4861418"/>
            <a:ext cx="4260056" cy="225623"/>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4860727"/>
            <a:ext cx="502920" cy="226314"/>
          </a:xfrm>
          <a:prstGeom prst="rect">
            <a:avLst/>
          </a:prstGeom>
        </p:spPr>
        <p:txBody>
          <a:bodyPr vert="horz" anchor="b"/>
          <a:lstStyle>
            <a:lvl1pPr algn="ctr" eaLnBrk="1" latinLnBrk="0" hangingPunct="1">
              <a:defRPr kumimoji="0" sz="1200">
                <a:solidFill>
                  <a:schemeClr val="tx1"/>
                </a:solidFill>
              </a:defRPr>
            </a:lvl1pPr>
          </a:lstStyle>
          <a:p>
            <a:fld id="{19A74DCE-FF45-4141-8087-65104AEE2572}"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dir="r"/>
  </p:transition>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67150"/>
            <a:ext cx="8062912" cy="1102519"/>
          </a:xfrm>
        </p:spPr>
        <p:txBody>
          <a:bodyPr>
            <a:normAutofit fontScale="90000"/>
          </a:bodyPr>
          <a:lstStyle/>
          <a:p>
            <a:r>
              <a:rPr lang="ar-IQ" dirty="0" smtClean="0"/>
              <a:t/>
            </a:r>
            <a:br>
              <a:rPr lang="ar-IQ" dirty="0" smtClean="0"/>
            </a:br>
            <a:r>
              <a:rPr lang="ar-IQ" dirty="0" err="1" smtClean="0"/>
              <a:t>د.جمال</a:t>
            </a:r>
            <a:r>
              <a:rPr lang="ar-IQ" dirty="0" smtClean="0"/>
              <a:t> عبد الرضا</a:t>
            </a:r>
            <a:endParaRPr lang="ar-SA" dirty="0"/>
          </a:p>
        </p:txBody>
      </p:sp>
      <p:sp>
        <p:nvSpPr>
          <p:cNvPr id="3" name="عنوان فرعي 2"/>
          <p:cNvSpPr>
            <a:spLocks noGrp="1"/>
          </p:cNvSpPr>
          <p:nvPr>
            <p:ph type="subTitle" idx="1"/>
          </p:nvPr>
        </p:nvSpPr>
        <p:spPr>
          <a:xfrm>
            <a:off x="152400" y="361950"/>
            <a:ext cx="8343900" cy="1314450"/>
          </a:xfrm>
        </p:spPr>
        <p:txBody>
          <a:bodyPr>
            <a:normAutofit fontScale="92500" lnSpcReduction="10000"/>
          </a:bodyPr>
          <a:lstStyle/>
          <a:p>
            <a:pPr algn="ctr"/>
            <a:r>
              <a:rPr lang="ar-SA" sz="4800" b="1" dirty="0">
                <a:solidFill>
                  <a:srgbClr val="FF0000"/>
                </a:solidFill>
              </a:rPr>
              <a:t>نصائح لضمان نجاح شتلات الفاكهة المغروسة حديثاً </a:t>
            </a:r>
            <a:endParaRPr lang="ar-SA" sz="4800" dirty="0">
              <a:solidFill>
                <a:srgbClr val="FF0000"/>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07396"/>
            <a:ext cx="2743200" cy="19287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7083" y="1602464"/>
            <a:ext cx="2989834" cy="19289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1589289"/>
            <a:ext cx="2742236" cy="19239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128354419"/>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0102" y="209550"/>
            <a:ext cx="8643796" cy="5078313"/>
          </a:xfrm>
          <a:prstGeom prst="rect">
            <a:avLst/>
          </a:prstGeom>
        </p:spPr>
        <p:txBody>
          <a:bodyPr wrap="square">
            <a:spAutoFit/>
          </a:bodyPr>
          <a:lstStyle/>
          <a:p>
            <a:pPr algn="just"/>
            <a:r>
              <a:rPr lang="ar-IQ" b="1" dirty="0"/>
              <a:t>تساقط الأزهار والثمار أسباب كثيرة .</a:t>
            </a:r>
          </a:p>
          <a:p>
            <a:pPr algn="just"/>
            <a:endParaRPr lang="ar-IQ" b="1" dirty="0"/>
          </a:p>
          <a:p>
            <a:pPr algn="just"/>
            <a:r>
              <a:rPr lang="ar-IQ" b="1" dirty="0"/>
              <a:t> - التساقط الطبيعي :</a:t>
            </a:r>
          </a:p>
          <a:p>
            <a:pPr algn="just"/>
            <a:endParaRPr lang="ar-IQ" b="1" dirty="0"/>
          </a:p>
          <a:p>
            <a:pPr algn="just"/>
            <a:r>
              <a:rPr lang="ar-IQ" b="1" dirty="0"/>
              <a:t>ويكون سببه كثرة الأزهار التي تكونت ، وتنافس بعضها مع البعض على الماء والغذاء الموجود داخل الشجرة ، ويحدث هذا التنافس في أوائل فترة الإزهار وعند ابتداء عقد الثمار ، فتكون النتيجة تساقط كمية كبيرة من الأزهار والثمار الحديثة العقد ، وقد تصل هذه النسبة إلى أكثر من 90% في معظم أنواع الفاكهة ، ولا يؤثر في المحصول النهائي ، لأن الكمية الباقية كافية في أغلب الأحيان لإعطاء المحصول المطلوب .  </a:t>
            </a:r>
          </a:p>
          <a:p>
            <a:pPr algn="just"/>
            <a:endParaRPr lang="ar-IQ" b="1" dirty="0"/>
          </a:p>
          <a:p>
            <a:pPr algn="just"/>
            <a:r>
              <a:rPr lang="ar-IQ" b="1" dirty="0"/>
              <a:t>وقد وجد أن 3% من مجموع أزهار الموالح كافية لإعطاء محصول تجاري كامل وفي بعض أنواع الفاكهة التي تميل إلى حمل الغزير ، فإن الكمية الباقية من الثمار بعد التساقط الطبيعي قد تكون أكثر من اللازم ، بحيث يجب إجراء عملية خف الثمار حتى يتوزع الغذاء على عدد مناسب منها ، فتصل إلى أحجام كبيرة مع جودة خواصها .</a:t>
            </a:r>
          </a:p>
          <a:p>
            <a:endParaRPr lang="ar-IQ" dirty="0"/>
          </a:p>
          <a:p>
            <a:r>
              <a:rPr lang="ar-IQ" dirty="0"/>
              <a:t> </a:t>
            </a:r>
          </a:p>
        </p:txBody>
      </p:sp>
    </p:spTree>
    <p:extLst>
      <p:ext uri="{BB962C8B-B14F-4D97-AF65-F5344CB8AC3E}">
        <p14:creationId xmlns:p14="http://schemas.microsoft.com/office/powerpoint/2010/main" val="700524703"/>
      </p:ext>
    </p:extLst>
  </p:cSld>
  <p:clrMapOvr>
    <a:masterClrMapping/>
  </p:clrMapOvr>
  <p:transition spd="slow">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285750"/>
            <a:ext cx="8610600" cy="2554545"/>
          </a:xfrm>
          <a:prstGeom prst="rect">
            <a:avLst/>
          </a:prstGeom>
        </p:spPr>
        <p:txBody>
          <a:bodyPr wrap="square">
            <a:spAutoFit/>
          </a:bodyPr>
          <a:lstStyle/>
          <a:p>
            <a:r>
              <a:rPr lang="ar-IQ" sz="2000" b="1" dirty="0"/>
              <a:t>- التساقط غير الطبيعي :</a:t>
            </a:r>
          </a:p>
          <a:p>
            <a:endParaRPr lang="ar-IQ" sz="2000" b="1" dirty="0"/>
          </a:p>
          <a:p>
            <a:r>
              <a:rPr lang="ar-IQ" sz="2000" b="1" dirty="0"/>
              <a:t>ويحدث للأزهار والثمار الصغيرة والكبيرة على حد سواء ، وينتج عن العوامل البيئية غير المناسبة كارتفاع درجة الحرارة والرياح الشديدة وعدم انتظام الري واختلال التوازن المائي داخل الأشجار بسبب قلة الرطوبة الجوية ، وهبوب الرياح الساخنة ، وقلة التسميد ، والإصابة بالحشرات والأمراض المختلفة ، التي تسبب ضعف الأشجار ، وهذا التساقط أشد خطورة على الأشجار.</a:t>
            </a:r>
          </a:p>
        </p:txBody>
      </p:sp>
      <p:sp>
        <p:nvSpPr>
          <p:cNvPr id="3" name="مستطيل 2"/>
          <p:cNvSpPr/>
          <p:nvPr/>
        </p:nvSpPr>
        <p:spPr>
          <a:xfrm>
            <a:off x="304800" y="2840295"/>
            <a:ext cx="8610600" cy="1631216"/>
          </a:xfrm>
          <a:prstGeom prst="rect">
            <a:avLst/>
          </a:prstGeom>
        </p:spPr>
        <p:txBody>
          <a:bodyPr wrap="square">
            <a:spAutoFit/>
          </a:bodyPr>
          <a:lstStyle/>
          <a:p>
            <a:r>
              <a:rPr lang="ar-IQ" sz="2000" b="1" dirty="0"/>
              <a:t>- تساقط يونيو :</a:t>
            </a:r>
          </a:p>
          <a:p>
            <a:endParaRPr lang="ar-IQ" sz="2000" b="1" dirty="0"/>
          </a:p>
          <a:p>
            <a:r>
              <a:rPr lang="ar-IQ" sz="2000" b="1" dirty="0"/>
              <a:t>وينشأ عن شدة الحرارة وجفاف الطقس خلال شهر يونيو ، ويحدث لمعظم أنواع الفاكهة ولا يؤثر في أغلب الأحيان في المحصول النهائي ، بل أنه يعد في بعض الأنواع بمثابة نوع بسيط من التخفيف .</a:t>
            </a:r>
          </a:p>
        </p:txBody>
      </p:sp>
    </p:spTree>
    <p:extLst>
      <p:ext uri="{BB962C8B-B14F-4D97-AF65-F5344CB8AC3E}">
        <p14:creationId xmlns:p14="http://schemas.microsoft.com/office/powerpoint/2010/main" val="1601553001"/>
      </p:ext>
    </p:extLst>
  </p:cSld>
  <p:clrMapOvr>
    <a:masterClrMapping/>
  </p:clrMapOvr>
  <p:transition spd="slow">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9299" y="309592"/>
            <a:ext cx="8610600" cy="4524315"/>
          </a:xfrm>
          <a:prstGeom prst="rect">
            <a:avLst/>
          </a:prstGeom>
        </p:spPr>
        <p:txBody>
          <a:bodyPr wrap="square">
            <a:spAutoFit/>
          </a:bodyPr>
          <a:lstStyle/>
          <a:p>
            <a:r>
              <a:rPr lang="ar-IQ" b="1" dirty="0"/>
              <a:t>في عموم أشجار الفاكهة توجد موجات لتساقط الثمار يمكن تحديدها كما يلي : -</a:t>
            </a:r>
          </a:p>
          <a:p>
            <a:r>
              <a:rPr lang="ar-IQ" b="1" dirty="0"/>
              <a:t>الموجة الأولى :- تكون بعد تفتح الأزهار الكامل وعند العقد يبدأ التنافس بين الأزهار والثمار الصغيرة العاقدة على الغذاء والماء ويحدث تساقط للأزهار والثمار الصغيرة وخاصة الأزهار غير المكتملة والتي لم تتلقح وكذلك الثمار العاقدة غير مكتملة الجنين وخلال هذه الموجة تحدث أعلى نسبة من التساقط وتمثل 90 % من نسبة التساقط الكلية .</a:t>
            </a:r>
          </a:p>
          <a:p>
            <a:r>
              <a:rPr lang="ar-IQ" b="1" dirty="0"/>
              <a:t>الموجة الثانية :- تحدث بعد العقد ببضعة أسابيع حيث تتساقط الثمار الصغيرة العاقدة ويسمى هذا التساقط ( تساقط حزيران ) ( </a:t>
            </a:r>
            <a:r>
              <a:rPr lang="en-US" b="1" dirty="0"/>
              <a:t>June drop ) </a:t>
            </a:r>
            <a:r>
              <a:rPr lang="ar-IQ" b="1" dirty="0"/>
              <a:t>ولكن ليس شرطا أن يحدث ذلك في شهر حزيران لان موعد حدوثه يختلف من منطقة إلى أخرى ومن موسم إلى أخر وأسباب حدوثه التنافس على الغذاء و الماء والعوامل البيئية غير الملائمة .</a:t>
            </a:r>
          </a:p>
          <a:p>
            <a:r>
              <a:rPr lang="ar-IQ" b="1" dirty="0"/>
              <a:t>الموجة الثالثة :- وتحدث قبل جني الثمار ويسمى تساقط ما قبل الجني ( </a:t>
            </a:r>
            <a:r>
              <a:rPr lang="en-US" b="1" dirty="0" err="1"/>
              <a:t>Preharvest</a:t>
            </a:r>
            <a:r>
              <a:rPr lang="en-US" b="1" dirty="0"/>
              <a:t> drop ) </a:t>
            </a:r>
            <a:r>
              <a:rPr lang="ar-IQ" b="1" dirty="0"/>
              <a:t>ويحدث كنتيجة لعدة عوامل ( تكون منطقة الانفصال , الظروف البيئية الغير ملائمة كالرياح الشديدة والإصابات المرضية والحشرية ) والعامل الرئيسي لهذا التساقط هو نقص </a:t>
            </a:r>
            <a:r>
              <a:rPr lang="ar-IQ" b="1" dirty="0" err="1"/>
              <a:t>الاوكسين</a:t>
            </a:r>
            <a:r>
              <a:rPr lang="ar-IQ" b="1" dirty="0"/>
              <a:t> حيث يقل تركيزه مع تقدم الثمار نحو النضج و يزداد تركيز الاثيلين حيث تصبح منطقة الانفصال حساسة </a:t>
            </a:r>
            <a:r>
              <a:rPr lang="ar-IQ" b="1" dirty="0" err="1"/>
              <a:t>للاثيلين</a:t>
            </a:r>
            <a:r>
              <a:rPr lang="ar-IQ" b="1" dirty="0"/>
              <a:t> .</a:t>
            </a:r>
          </a:p>
        </p:txBody>
      </p:sp>
    </p:spTree>
    <p:extLst>
      <p:ext uri="{BB962C8B-B14F-4D97-AF65-F5344CB8AC3E}">
        <p14:creationId xmlns:p14="http://schemas.microsoft.com/office/powerpoint/2010/main" val="227391673"/>
      </p:ext>
    </p:extLst>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52400" y="112855"/>
            <a:ext cx="8839200" cy="3429000"/>
          </a:xfrm>
        </p:spPr>
        <p:txBody>
          <a:bodyPr>
            <a:normAutofit/>
          </a:bodyPr>
          <a:lstStyle/>
          <a:p>
            <a:pPr algn="ctr"/>
            <a:r>
              <a:rPr lang="ar-IQ" sz="4400" b="1" dirty="0">
                <a:solidFill>
                  <a:srgbClr val="FFFF00"/>
                </a:solidFill>
              </a:rPr>
              <a:t>كيف أعالج هذه المشكلة </a:t>
            </a:r>
            <a:r>
              <a:rPr lang="ar-IQ" sz="4400" b="1" dirty="0" smtClean="0">
                <a:solidFill>
                  <a:srgbClr val="FFFF00"/>
                </a:solidFill>
              </a:rPr>
              <a:t>؟؟؟؟؟؟</a:t>
            </a:r>
            <a:endParaRPr lang="ar-IQ" sz="4400" b="1" dirty="0">
              <a:solidFill>
                <a:srgbClr val="FFFF00"/>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1" y="1885950"/>
            <a:ext cx="8534400" cy="2956084"/>
          </a:xfrm>
          <a:prstGeom prst="rect">
            <a:avLst/>
          </a:prstGeom>
          <a:ln>
            <a:noFill/>
          </a:ln>
          <a:effectLst>
            <a:softEdge rad="112500"/>
          </a:effectLst>
        </p:spPr>
      </p:pic>
    </p:spTree>
    <p:extLst>
      <p:ext uri="{BB962C8B-B14F-4D97-AF65-F5344CB8AC3E}">
        <p14:creationId xmlns:p14="http://schemas.microsoft.com/office/powerpoint/2010/main" val="3747660454"/>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8000" b="-18000"/>
          </a:stretch>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304800" y="361950"/>
            <a:ext cx="8686800" cy="4419600"/>
          </a:xfrm>
        </p:spPr>
        <p:txBody>
          <a:bodyPr>
            <a:noAutofit/>
          </a:bodyPr>
          <a:lstStyle/>
          <a:p>
            <a:pPr>
              <a:lnSpc>
                <a:spcPct val="170000"/>
              </a:lnSpc>
            </a:pPr>
            <a:r>
              <a:rPr lang="ar-IQ" sz="1800" b="1" dirty="0" smtClean="0"/>
              <a:t>1 .تسميد </a:t>
            </a:r>
            <a:r>
              <a:rPr lang="ar-IQ" sz="1800" b="1" dirty="0"/>
              <a:t>الاشجار بالسماد النتروجيني قبل التزهير بمدة </a:t>
            </a:r>
            <a:r>
              <a:rPr lang="ar-IQ" sz="1800" b="1" dirty="0" smtClean="0"/>
              <a:t>1-2اسابيع </a:t>
            </a:r>
            <a:r>
              <a:rPr lang="ar-IQ" sz="1800" b="1" dirty="0"/>
              <a:t>.</a:t>
            </a:r>
          </a:p>
          <a:p>
            <a:pPr>
              <a:lnSpc>
                <a:spcPct val="170000"/>
              </a:lnSpc>
            </a:pPr>
            <a:r>
              <a:rPr lang="ar-IQ" sz="1800" b="1" dirty="0" smtClean="0"/>
              <a:t>2. </a:t>
            </a:r>
            <a:r>
              <a:rPr lang="ar-IQ" sz="1800" b="1" dirty="0"/>
              <a:t>تقليم الاشجار تقليما ثمريا معتدلا خلال الشتاء .</a:t>
            </a:r>
          </a:p>
          <a:p>
            <a:pPr>
              <a:lnSpc>
                <a:spcPct val="170000"/>
              </a:lnSpc>
            </a:pPr>
            <a:r>
              <a:rPr lang="ar-IQ" sz="1800" b="1" dirty="0" smtClean="0"/>
              <a:t>3. </a:t>
            </a:r>
            <a:r>
              <a:rPr lang="ar-IQ" sz="1800" b="1" dirty="0"/>
              <a:t>تحليق الاشجار </a:t>
            </a:r>
            <a:r>
              <a:rPr lang="ar-IQ" sz="1800" b="1" dirty="0" smtClean="0"/>
              <a:t>( </a:t>
            </a:r>
            <a:r>
              <a:rPr lang="ar-IQ" sz="1800" b="1" dirty="0"/>
              <a:t>ازالة حلقة من لحاء الفرع المثمر </a:t>
            </a:r>
            <a:r>
              <a:rPr lang="ar-IQ" sz="1800" b="1" dirty="0" smtClean="0"/>
              <a:t>) في وقت </a:t>
            </a:r>
            <a:r>
              <a:rPr lang="ar-IQ" sz="1800" b="1" dirty="0"/>
              <a:t>التزهير في بعض انواع الفاكهة كالتفاح والكمثرى مثلا .</a:t>
            </a:r>
          </a:p>
          <a:p>
            <a:pPr>
              <a:lnSpc>
                <a:spcPct val="170000"/>
              </a:lnSpc>
            </a:pPr>
            <a:r>
              <a:rPr lang="ar-IQ" sz="1800" b="1" dirty="0" smtClean="0"/>
              <a:t>4. </a:t>
            </a:r>
            <a:r>
              <a:rPr lang="ar-IQ" sz="1800" b="1" dirty="0"/>
              <a:t>التحكم في ري الاشجار حيث يفضل عدم ري الاشجار </a:t>
            </a:r>
            <a:r>
              <a:rPr lang="ar-IQ" sz="1800" b="1" dirty="0" smtClean="0"/>
              <a:t>خلال فترتي </a:t>
            </a:r>
            <a:r>
              <a:rPr lang="ar-IQ" sz="1800" b="1" dirty="0"/>
              <a:t>التزهير وعقد الثمار لكون الاشجار قد رويت </a:t>
            </a:r>
            <a:r>
              <a:rPr lang="ar-IQ" sz="1800" b="1" dirty="0" smtClean="0"/>
              <a:t>ريا غزيرا </a:t>
            </a:r>
            <a:r>
              <a:rPr lang="ar-IQ" sz="1800" b="1" dirty="0"/>
              <a:t>قبل بدء النمو وتفتح الازهار </a:t>
            </a:r>
            <a:r>
              <a:rPr lang="ar-IQ" sz="1800" b="1" dirty="0" smtClean="0"/>
              <a:t>.</a:t>
            </a:r>
          </a:p>
          <a:p>
            <a:pPr>
              <a:lnSpc>
                <a:spcPct val="170000"/>
              </a:lnSpc>
            </a:pPr>
            <a:r>
              <a:rPr lang="ar-IQ" sz="1800" b="1" dirty="0" smtClean="0"/>
              <a:t>5. </a:t>
            </a:r>
            <a:r>
              <a:rPr lang="ar-IQ" sz="1800" b="1" dirty="0"/>
              <a:t>استعمال بعض منظمات النمو </a:t>
            </a:r>
            <a:r>
              <a:rPr lang="ar-IQ" sz="1800" b="1" dirty="0" smtClean="0"/>
              <a:t>(</a:t>
            </a:r>
            <a:r>
              <a:rPr lang="ar-IQ" sz="1800" b="1" dirty="0" err="1" smtClean="0"/>
              <a:t>كالأوكسينات</a:t>
            </a:r>
            <a:r>
              <a:rPr lang="ar-IQ" sz="1800" b="1" dirty="0" smtClean="0"/>
              <a:t> ) </a:t>
            </a:r>
            <a:r>
              <a:rPr lang="ar-IQ" sz="1800" b="1" dirty="0"/>
              <a:t>لتأخير </a:t>
            </a:r>
            <a:r>
              <a:rPr lang="ar-IQ" sz="1800" b="1" dirty="0" smtClean="0"/>
              <a:t>تساقط الثمار </a:t>
            </a:r>
            <a:r>
              <a:rPr lang="ar-IQ" sz="1800" b="1" dirty="0"/>
              <a:t>المكتملة النمو والناضجة .</a:t>
            </a:r>
          </a:p>
          <a:p>
            <a:pPr>
              <a:lnSpc>
                <a:spcPct val="170000"/>
              </a:lnSpc>
            </a:pPr>
            <a:r>
              <a:rPr lang="ar-IQ" sz="1800" b="1" dirty="0" smtClean="0"/>
              <a:t>6. </a:t>
            </a:r>
            <a:r>
              <a:rPr lang="ar-IQ" sz="1800" b="1" dirty="0"/>
              <a:t>مكافحة </a:t>
            </a:r>
            <a:r>
              <a:rPr lang="ar-IQ" sz="1800" b="1" dirty="0" err="1"/>
              <a:t>الافات</a:t>
            </a:r>
            <a:r>
              <a:rPr lang="ar-IQ" sz="1800" b="1" dirty="0"/>
              <a:t> ان وجدت بصورة سريعة وعدم </a:t>
            </a:r>
            <a:r>
              <a:rPr lang="ar-IQ" sz="1800" b="1" dirty="0" smtClean="0"/>
              <a:t>السماح باستفحال </a:t>
            </a:r>
            <a:r>
              <a:rPr lang="ar-IQ" sz="1800" b="1" dirty="0"/>
              <a:t>الاصابة .</a:t>
            </a:r>
          </a:p>
        </p:txBody>
      </p:sp>
    </p:spTree>
    <p:extLst>
      <p:ext uri="{BB962C8B-B14F-4D97-AF65-F5344CB8AC3E}">
        <p14:creationId xmlns:p14="http://schemas.microsoft.com/office/powerpoint/2010/main" val="1139443379"/>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28600" y="361950"/>
            <a:ext cx="8610600" cy="4191000"/>
          </a:xfrm>
        </p:spPr>
        <p:txBody>
          <a:bodyPr>
            <a:normAutofit fontScale="92500" lnSpcReduction="10000"/>
          </a:bodyPr>
          <a:lstStyle/>
          <a:p>
            <a:pPr>
              <a:lnSpc>
                <a:spcPct val="120000"/>
              </a:lnSpc>
            </a:pPr>
            <a:r>
              <a:rPr lang="ar-IQ" sz="2000" b="1" dirty="0" smtClean="0"/>
              <a:t>7. </a:t>
            </a:r>
            <a:r>
              <a:rPr lang="ar-IQ" sz="2000" b="1" dirty="0"/>
              <a:t>تغيير تربة البستان او الحديقة في حالة كونها قديمة </a:t>
            </a:r>
            <a:r>
              <a:rPr lang="ar-IQ" sz="2000" b="1" dirty="0" smtClean="0"/>
              <a:t>ومضى على </a:t>
            </a:r>
            <a:r>
              <a:rPr lang="ar-IQ" sz="2000" b="1" dirty="0"/>
              <a:t>وجودها مدة طويلة .</a:t>
            </a:r>
          </a:p>
          <a:p>
            <a:pPr>
              <a:lnSpc>
                <a:spcPct val="120000"/>
              </a:lnSpc>
            </a:pPr>
            <a:r>
              <a:rPr lang="ar-IQ" sz="2000" b="1" dirty="0" smtClean="0"/>
              <a:t>8. </a:t>
            </a:r>
            <a:r>
              <a:rPr lang="ar-IQ" sz="2000" b="1" dirty="0"/>
              <a:t>استخدام التسميد بعنصر الزنك من خلال </a:t>
            </a:r>
            <a:r>
              <a:rPr lang="ar-IQ" sz="2000" b="1" dirty="0" smtClean="0"/>
              <a:t>رشه على الاوراق بتراكيز </a:t>
            </a:r>
            <a:r>
              <a:rPr lang="ar-IQ" sz="2000" b="1" dirty="0"/>
              <a:t>معينة وحسب عمر الاشجار .</a:t>
            </a:r>
          </a:p>
          <a:p>
            <a:pPr>
              <a:lnSpc>
                <a:spcPct val="120000"/>
              </a:lnSpc>
            </a:pPr>
            <a:r>
              <a:rPr lang="ar-IQ" sz="2000" b="1" dirty="0" smtClean="0"/>
              <a:t>9. </a:t>
            </a:r>
            <a:r>
              <a:rPr lang="ar-IQ" sz="2000" b="1" dirty="0"/>
              <a:t>توفير الأشجار الملقحة للأصناف التي تعاني من </a:t>
            </a:r>
            <a:r>
              <a:rPr lang="ar-IQ" sz="2000" b="1" dirty="0" smtClean="0"/>
              <a:t>حصول ظاهرة </a:t>
            </a:r>
            <a:r>
              <a:rPr lang="ar-IQ" sz="2000" b="1" dirty="0"/>
              <a:t>عدم التوافق الذاتي </a:t>
            </a:r>
            <a:r>
              <a:rPr lang="ar-IQ" sz="2000" b="1" dirty="0" smtClean="0"/>
              <a:t>.</a:t>
            </a:r>
          </a:p>
          <a:p>
            <a:pPr>
              <a:lnSpc>
                <a:spcPct val="120000"/>
              </a:lnSpc>
            </a:pPr>
            <a:r>
              <a:rPr lang="ar-IQ" sz="2000" b="1" dirty="0"/>
              <a:t>10. </a:t>
            </a:r>
            <a:r>
              <a:rPr lang="ar-IQ" sz="2000" b="1" dirty="0" smtClean="0"/>
              <a:t>التدخل </a:t>
            </a:r>
            <a:r>
              <a:rPr lang="ar-IQ" sz="2000" b="1" dirty="0"/>
              <a:t>ببعض منظمات النمو لتثبيت </a:t>
            </a:r>
            <a:r>
              <a:rPr lang="ar-IQ" sz="2000" b="1" dirty="0" err="1"/>
              <a:t>الأوكسين</a:t>
            </a:r>
            <a:r>
              <a:rPr lang="ar-IQ" sz="2000" b="1" dirty="0"/>
              <a:t> في منطقة </a:t>
            </a:r>
            <a:r>
              <a:rPr lang="ar-IQ" sz="2000" b="1" dirty="0" err="1"/>
              <a:t>الإتصال</a:t>
            </a:r>
            <a:r>
              <a:rPr lang="ar-IQ" sz="2000" b="1" dirty="0"/>
              <a:t> </a:t>
            </a:r>
            <a:r>
              <a:rPr lang="ar-IQ" sz="2000" b="1" dirty="0" err="1"/>
              <a:t>والأهتمام</a:t>
            </a:r>
            <a:r>
              <a:rPr lang="ar-IQ" sz="2000" b="1" dirty="0"/>
              <a:t> بالتسميد العضوي لأن فعالية </a:t>
            </a:r>
            <a:r>
              <a:rPr lang="ar-IQ" sz="2000" b="1" dirty="0" err="1"/>
              <a:t>الأوكسينات</a:t>
            </a:r>
            <a:r>
              <a:rPr lang="ar-IQ" sz="2000" b="1" dirty="0"/>
              <a:t> ترتبط كيميائيا وحيويا بوجود المادة العضوية</a:t>
            </a:r>
          </a:p>
          <a:p>
            <a:pPr>
              <a:lnSpc>
                <a:spcPct val="120000"/>
              </a:lnSpc>
            </a:pPr>
            <a:r>
              <a:rPr lang="ar-IQ" sz="2000" b="1" dirty="0"/>
              <a:t>- ومنظم النمو الخاص الذي يلعب علي منطقة </a:t>
            </a:r>
            <a:r>
              <a:rPr lang="ar-IQ" sz="2000" b="1" dirty="0" err="1"/>
              <a:t>الأنفصال</a:t>
            </a:r>
            <a:r>
              <a:rPr lang="ar-IQ" sz="2000" b="1" dirty="0"/>
              <a:t> هو </a:t>
            </a:r>
            <a:r>
              <a:rPr lang="en-US" sz="2000" b="1" dirty="0" err="1"/>
              <a:t>Naphthalen</a:t>
            </a:r>
            <a:r>
              <a:rPr lang="en-US" sz="2000" b="1" dirty="0"/>
              <a:t> OXY ACETIC ACID </a:t>
            </a:r>
            <a:r>
              <a:rPr lang="ar-IQ" sz="2000" b="1" dirty="0" err="1"/>
              <a:t>ونفثالين</a:t>
            </a:r>
            <a:r>
              <a:rPr lang="ar-IQ" sz="2000" b="1" dirty="0"/>
              <a:t> </a:t>
            </a:r>
            <a:r>
              <a:rPr lang="ar-IQ" sz="2000" b="1" dirty="0" err="1"/>
              <a:t>أسيتيمايد</a:t>
            </a:r>
            <a:r>
              <a:rPr lang="ar-IQ" sz="2000" b="1" dirty="0"/>
              <a:t> أيضا المعاملة المتكررة منه تمنع حدوث التساقط الثمري </a:t>
            </a:r>
            <a:r>
              <a:rPr lang="ar-IQ" sz="2000" b="1" dirty="0" smtClean="0"/>
              <a:t>.</a:t>
            </a:r>
            <a:endParaRPr lang="ar-IQ" sz="2000" b="1" dirty="0"/>
          </a:p>
        </p:txBody>
      </p:sp>
    </p:spTree>
    <p:extLst>
      <p:ext uri="{BB962C8B-B14F-4D97-AF65-F5344CB8AC3E}">
        <p14:creationId xmlns:p14="http://schemas.microsoft.com/office/powerpoint/2010/main" val="2231188980"/>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57200" y="285750"/>
            <a:ext cx="8458200" cy="4278094"/>
          </a:xfrm>
          <a:prstGeom prst="rect">
            <a:avLst/>
          </a:prstGeom>
        </p:spPr>
        <p:txBody>
          <a:bodyPr wrap="square">
            <a:spAutoFit/>
          </a:bodyPr>
          <a:lstStyle/>
          <a:p>
            <a:pPr algn="just"/>
            <a:r>
              <a:rPr lang="ar-IQ" sz="1600" b="1" dirty="0"/>
              <a:t>دور الهرمونات </a:t>
            </a:r>
            <a:r>
              <a:rPr lang="ar-IQ" sz="1600" b="1" dirty="0" err="1"/>
              <a:t>فى</a:t>
            </a:r>
            <a:r>
              <a:rPr lang="ar-IQ" sz="1600" b="1" dirty="0"/>
              <a:t> منع تساقط</a:t>
            </a:r>
            <a:r>
              <a:rPr lang="ar-IQ" sz="1600" b="1" dirty="0" smtClean="0"/>
              <a:t>:</a:t>
            </a:r>
            <a:endParaRPr lang="ar-IQ" sz="1600" b="1" dirty="0"/>
          </a:p>
          <a:p>
            <a:pPr algn="just"/>
            <a:r>
              <a:rPr lang="ar-IQ" sz="1600" b="1" dirty="0"/>
              <a:t>يمنع </a:t>
            </a:r>
            <a:r>
              <a:rPr lang="ar-IQ" sz="1600" b="1" dirty="0" err="1"/>
              <a:t>الاكسين</a:t>
            </a:r>
            <a:r>
              <a:rPr lang="ar-IQ" sz="1600" b="1" dirty="0"/>
              <a:t> تكون وتخلق طبقات الانفصال ويرجع ذلك الى دورة </a:t>
            </a:r>
            <a:r>
              <a:rPr lang="ar-IQ" sz="1600" b="1" dirty="0" err="1"/>
              <a:t>فى</a:t>
            </a:r>
            <a:r>
              <a:rPr lang="ar-IQ" sz="1600" b="1" dirty="0"/>
              <a:t> منع تكوين الأنزيمات الهادمة للبكتين مثل </a:t>
            </a:r>
            <a:r>
              <a:rPr lang="en-US" sz="1600" b="1" dirty="0"/>
              <a:t>Pectin methyl esterase </a:t>
            </a:r>
            <a:r>
              <a:rPr lang="ar-IQ" sz="1600" b="1" dirty="0"/>
              <a:t>وأيضا لدورة </a:t>
            </a:r>
            <a:r>
              <a:rPr lang="ar-IQ" sz="1600" b="1" dirty="0" err="1"/>
              <a:t>فى</a:t>
            </a:r>
            <a:r>
              <a:rPr lang="ar-IQ" sz="1600" b="1" dirty="0"/>
              <a:t> التدرج </a:t>
            </a:r>
            <a:r>
              <a:rPr lang="ar-IQ" sz="1600" b="1" dirty="0" err="1"/>
              <a:t>الاوكسينى</a:t>
            </a:r>
            <a:r>
              <a:rPr lang="ar-IQ" sz="1600" b="1" dirty="0"/>
              <a:t> </a:t>
            </a:r>
            <a:r>
              <a:rPr lang="en-US" sz="1600" b="1" dirty="0" err="1"/>
              <a:t>Auxin</a:t>
            </a:r>
            <a:r>
              <a:rPr lang="en-US" sz="1600" b="1" dirty="0"/>
              <a:t> gradient </a:t>
            </a:r>
            <a:r>
              <a:rPr lang="ar-IQ" sz="1600" b="1" dirty="0"/>
              <a:t>عند النهاية </a:t>
            </a:r>
            <a:r>
              <a:rPr lang="ar-IQ" sz="1600" b="1" dirty="0" err="1"/>
              <a:t>القمية</a:t>
            </a:r>
            <a:r>
              <a:rPr lang="ar-IQ" sz="1600" b="1" dirty="0"/>
              <a:t> للعنق </a:t>
            </a:r>
            <a:r>
              <a:rPr lang="en-US" sz="1600" b="1" dirty="0"/>
              <a:t>Proximal end ( </a:t>
            </a:r>
            <a:r>
              <a:rPr lang="ar-IQ" sz="1600" b="1" dirty="0"/>
              <a:t>اتصال العنق بالثمرة ) وقد أفادت تلك المعلومات </a:t>
            </a:r>
            <a:r>
              <a:rPr lang="ar-IQ" sz="1600" b="1" dirty="0" err="1"/>
              <a:t>فى</a:t>
            </a:r>
            <a:r>
              <a:rPr lang="ar-IQ" sz="1600" b="1" dirty="0"/>
              <a:t> منع التساقط باستعمال </a:t>
            </a:r>
            <a:r>
              <a:rPr lang="ar-IQ" sz="1600" b="1" dirty="0" err="1"/>
              <a:t>الاوكسينات</a:t>
            </a:r>
            <a:r>
              <a:rPr lang="ar-IQ" sz="1600" b="1" dirty="0"/>
              <a:t>. فقد وجد أن استعمال </a:t>
            </a:r>
            <a:r>
              <a:rPr lang="en-US" sz="1600" b="1" dirty="0" err="1"/>
              <a:t>Naphthalen</a:t>
            </a:r>
            <a:r>
              <a:rPr lang="en-US" sz="1600" b="1" dirty="0"/>
              <a:t> </a:t>
            </a:r>
            <a:r>
              <a:rPr lang="en-US" sz="1600" b="1" dirty="0" err="1"/>
              <a:t>acetamide</a:t>
            </a:r>
            <a:r>
              <a:rPr lang="en-US" sz="1600" b="1" dirty="0"/>
              <a:t> </a:t>
            </a:r>
            <a:r>
              <a:rPr lang="ar-IQ" sz="1600" b="1" dirty="0"/>
              <a:t>بتركيز 15 – 20 جزء </a:t>
            </a:r>
            <a:r>
              <a:rPr lang="ar-IQ" sz="1600" b="1" dirty="0" err="1"/>
              <a:t>فى</a:t>
            </a:r>
            <a:r>
              <a:rPr lang="ar-IQ" sz="1600" b="1" dirty="0"/>
              <a:t> المليون عند تساقط أول ثمرة تفاح ثم تكرار المعاملة حتى الجمع ويستعمل 2,4 - </a:t>
            </a:r>
            <a:r>
              <a:rPr lang="en-US" sz="1600" b="1" dirty="0"/>
              <a:t>D </a:t>
            </a:r>
            <a:r>
              <a:rPr lang="ar-IQ" sz="1600" b="1" dirty="0"/>
              <a:t>بتركيز 8 – 10 جزء </a:t>
            </a:r>
            <a:r>
              <a:rPr lang="ar-IQ" sz="1600" b="1" dirty="0" err="1"/>
              <a:t>فى</a:t>
            </a:r>
            <a:r>
              <a:rPr lang="ar-IQ" sz="1600" b="1" dirty="0"/>
              <a:t> المليون لمنع تساقط ثمار الموالح " أبو سرة " والتفاح والكمثرى . وقد وجد أن الرش البرتقال أبو سرة قبل الأزهار بستة أسابيع زاد الحجم وقل التساقط أي أن تأثير دام سبعة شهور </a:t>
            </a:r>
            <a:r>
              <a:rPr lang="ar-IQ" sz="1600" b="1" dirty="0" err="1"/>
              <a:t>فى</a:t>
            </a:r>
            <a:r>
              <a:rPr lang="ar-IQ" sz="1600" b="1" dirty="0"/>
              <a:t> أشجار المانجو و أصنافها المختلفة تصل نسبة تساقط الثمار غير تامة النضج حوالي 98 % و </a:t>
            </a:r>
            <a:r>
              <a:rPr lang="ar-IQ" sz="1600" b="1" dirty="0" err="1"/>
              <a:t>يتبقي</a:t>
            </a:r>
            <a:r>
              <a:rPr lang="ar-IQ" sz="1600" b="1" dirty="0"/>
              <a:t> من الثمار العالقة بالأشجار حتي تنضج تماما حوالي 2% و يمكن التغلب على نقص العقد لارتفاع التساقط بالاستخدام الأمثل من </a:t>
            </a:r>
            <a:r>
              <a:rPr lang="ar-IQ" sz="1600" b="1" dirty="0" err="1"/>
              <a:t>نفثاليك</a:t>
            </a:r>
            <a:r>
              <a:rPr lang="ar-IQ" sz="1600" b="1" dirty="0"/>
              <a:t> حمض </a:t>
            </a:r>
            <a:r>
              <a:rPr lang="ar-IQ" sz="1600" b="1" dirty="0" err="1"/>
              <a:t>الخليك</a:t>
            </a:r>
            <a:r>
              <a:rPr lang="ar-IQ" sz="1600" b="1" dirty="0"/>
              <a:t> أو مركب 2 ، 4 – ت ، أما عن دور </a:t>
            </a:r>
            <a:r>
              <a:rPr lang="ar-IQ" sz="1600" b="1" dirty="0" err="1"/>
              <a:t>الجبرلين</a:t>
            </a:r>
            <a:r>
              <a:rPr lang="ar-IQ" sz="1600" b="1" dirty="0"/>
              <a:t> فعند المعاملة به على ثمار التفاح فقد قل التساقط بنسبة 20-50 % وكانت المعاملة بعد 6 أسابيع من تساقط البتلات الزهرية بتركيز 25– 100 جزء </a:t>
            </a:r>
            <a:r>
              <a:rPr lang="ar-IQ" sz="1600" b="1" dirty="0" err="1"/>
              <a:t>فى</a:t>
            </a:r>
            <a:r>
              <a:rPr lang="ar-IQ" sz="1600" b="1" dirty="0"/>
              <a:t> المليون غير ان </a:t>
            </a:r>
            <a:r>
              <a:rPr lang="ar-IQ" sz="1600" b="1" dirty="0" err="1"/>
              <a:t>الجبرلين</a:t>
            </a:r>
            <a:r>
              <a:rPr lang="ar-IQ" sz="1600" b="1" dirty="0"/>
              <a:t> لم يعطى نتائج إيجابية أخرى </a:t>
            </a:r>
            <a:r>
              <a:rPr lang="ar-IQ" sz="1600" b="1" dirty="0" err="1"/>
              <a:t>فى</a:t>
            </a:r>
            <a:r>
              <a:rPr lang="ar-IQ" sz="1600" b="1" dirty="0"/>
              <a:t> منع تساقط كثير من الثمار للأنواع الأخرى ، وأشارت الأبحاث الأخيرة أيضا اثر </a:t>
            </a:r>
            <a:r>
              <a:rPr lang="en-US" sz="1600" b="1" dirty="0"/>
              <a:t>B9 </a:t>
            </a:r>
            <a:r>
              <a:rPr lang="ar-IQ" sz="1600" b="1" dirty="0" err="1"/>
              <a:t>فى</a:t>
            </a:r>
            <a:r>
              <a:rPr lang="ar-IQ" sz="1600" b="1" dirty="0"/>
              <a:t> منع التساقط أو التقليل منه بالتفاح عند الرش به بعد ثلاث أسابيع من التزهير وتساقط البتلات بتركيز 2.5 جم / لتر.</a:t>
            </a:r>
          </a:p>
        </p:txBody>
      </p:sp>
    </p:spTree>
    <p:extLst>
      <p:ext uri="{BB962C8B-B14F-4D97-AF65-F5344CB8AC3E}">
        <p14:creationId xmlns:p14="http://schemas.microsoft.com/office/powerpoint/2010/main" val="4172070019"/>
      </p:ext>
    </p:extLst>
  </p:cSld>
  <p:clrMapOvr>
    <a:masterClrMapping/>
  </p:clrMapOvr>
  <p:transition spd="slow">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0249" y="1248311"/>
            <a:ext cx="8103501" cy="2646878"/>
          </a:xfrm>
          <a:prstGeom prst="rect">
            <a:avLst/>
          </a:prstGeom>
          <a:noFill/>
        </p:spPr>
        <p:txBody>
          <a:bodyPr wrap="none" lIns="91440" tIns="45720" rIns="91440" bIns="45720">
            <a:prstTxWarp prst="textDeflat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16600" b="1" cap="all" dirty="0" smtClean="0">
                <a:ln/>
                <a:solidFill>
                  <a:schemeClr val="accent1"/>
                </a:solidFill>
                <a:effectLst>
                  <a:glow rad="228600">
                    <a:schemeClr val="accent1">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Thanks</a:t>
            </a:r>
            <a:endParaRPr lang="ar-SA" sz="16600" b="1" cap="all" dirty="0">
              <a:ln/>
              <a:solidFill>
                <a:schemeClr val="accent1"/>
              </a:solidFill>
              <a:effectLst>
                <a:glow rad="228600">
                  <a:schemeClr val="accent1">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4257326608"/>
      </p:ext>
    </p:extLst>
  </p:cSld>
  <p:clrMapOvr>
    <a:masterClrMapping/>
  </p:clrMapOvr>
  <p:transition spd="slow">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2438400" y="120586"/>
            <a:ext cx="6515100" cy="4745915"/>
          </a:xfrm>
          <a:prstGeom prst="rect">
            <a:avLst/>
          </a:prstGeom>
        </p:spPr>
        <p:txBody>
          <a:bodyPr wrap="square">
            <a:spAutoFit/>
          </a:bodyPr>
          <a:lstStyle/>
          <a:p>
            <a:r>
              <a:rPr lang="ar-IQ" sz="1800" b="1" dirty="0"/>
              <a:t>نصائح لضمان نجاح شتلات الفاكهة المغروسة حديثاً ......</a:t>
            </a:r>
          </a:p>
          <a:p>
            <a:r>
              <a:rPr lang="ar-IQ" sz="1800" b="1" dirty="0"/>
              <a:t>هناك عوامل عديدة تؤثر على نجاح زراعة شتلات الفاكهة </a:t>
            </a:r>
            <a:r>
              <a:rPr lang="ar-IQ" sz="1800" b="1" dirty="0" smtClean="0"/>
              <a:t>والتي يتم </a:t>
            </a:r>
            <a:r>
              <a:rPr lang="ar-IQ" sz="1800" b="1" dirty="0"/>
              <a:t>شرائها من المشتل وزراعتها في حدائق المنزل او في </a:t>
            </a:r>
            <a:r>
              <a:rPr lang="ar-IQ" sz="1800" b="1" dirty="0" smtClean="0"/>
              <a:t>البساتين بشكل </a:t>
            </a:r>
            <a:r>
              <a:rPr lang="ar-IQ" sz="1800" b="1" dirty="0"/>
              <a:t>دائمي ، وفي مقدمة هذه العوامل :-</a:t>
            </a:r>
          </a:p>
          <a:p>
            <a:r>
              <a:rPr lang="ar-IQ" sz="1800" b="1" dirty="0" smtClean="0"/>
              <a:t>1. </a:t>
            </a:r>
            <a:r>
              <a:rPr lang="ar-IQ" sz="1800" b="1" dirty="0"/>
              <a:t>تنقل شتلات الفاكهة </a:t>
            </a:r>
            <a:r>
              <a:rPr lang="ar-IQ" sz="1800" b="1" dirty="0" err="1"/>
              <a:t>النفضية</a:t>
            </a:r>
            <a:r>
              <a:rPr lang="ar-IQ" sz="1800" b="1" dirty="0"/>
              <a:t> </a:t>
            </a:r>
            <a:r>
              <a:rPr lang="ar-IQ" sz="1800" b="1" dirty="0" smtClean="0"/>
              <a:t>(متساقطة </a:t>
            </a:r>
            <a:r>
              <a:rPr lang="ar-IQ" sz="1800" b="1" dirty="0"/>
              <a:t>الاوراق </a:t>
            </a:r>
            <a:r>
              <a:rPr lang="ar-IQ" sz="1800" b="1" dirty="0" smtClean="0"/>
              <a:t>) </a:t>
            </a:r>
            <a:r>
              <a:rPr lang="ar-IQ" sz="1800" b="1" dirty="0"/>
              <a:t>عندما </a:t>
            </a:r>
            <a:r>
              <a:rPr lang="ar-IQ" sz="1800" b="1" dirty="0" smtClean="0"/>
              <a:t>تكون في </a:t>
            </a:r>
            <a:r>
              <a:rPr lang="ar-IQ" sz="1800" b="1" dirty="0"/>
              <a:t>دور السكون )الشتاء – اوائل الربيع ( وتنقل جذورها </a:t>
            </a:r>
            <a:r>
              <a:rPr lang="ar-IQ" sz="1800" b="1" dirty="0" smtClean="0"/>
              <a:t>خالية من </a:t>
            </a:r>
            <a:r>
              <a:rPr lang="ar-IQ" sz="1800" b="1" dirty="0"/>
              <a:t>الكتل الترابية حولها لكونها خالية من الاوراق ، اما </a:t>
            </a:r>
            <a:r>
              <a:rPr lang="ar-IQ" sz="1800" b="1" dirty="0" smtClean="0"/>
              <a:t>شتلات الفاكهة </a:t>
            </a:r>
            <a:r>
              <a:rPr lang="ar-IQ" sz="1800" b="1" dirty="0"/>
              <a:t>الدائمة الخضرة فيتم نقلها في ) الربيع – اوائل </a:t>
            </a:r>
            <a:r>
              <a:rPr lang="ar-IQ" sz="1800" b="1" dirty="0" smtClean="0"/>
              <a:t>الصيف</a:t>
            </a:r>
            <a:r>
              <a:rPr lang="ar-IQ" sz="1800" b="1" dirty="0"/>
              <a:t> </a:t>
            </a:r>
            <a:r>
              <a:rPr lang="ar-IQ" sz="1800" b="1" dirty="0" smtClean="0"/>
              <a:t>وتنقل </a:t>
            </a:r>
            <a:r>
              <a:rPr lang="ar-IQ" sz="1800" b="1" dirty="0"/>
              <a:t>مع كتل ترابية حول جذورها للمحافظة عليها لكونها</a:t>
            </a:r>
          </a:p>
          <a:p>
            <a:r>
              <a:rPr lang="ar-IQ" sz="1800" b="1" dirty="0"/>
              <a:t>تحتوي على الاوراق .</a:t>
            </a:r>
          </a:p>
          <a:p>
            <a:r>
              <a:rPr lang="ar-IQ" sz="1800" b="1" dirty="0" smtClean="0"/>
              <a:t>2. </a:t>
            </a:r>
            <a:r>
              <a:rPr lang="ar-IQ" sz="1800" b="1" dirty="0"/>
              <a:t>يفضل شراء الشتلات التي عمرها سنة واحدة لكثير من </a:t>
            </a:r>
            <a:r>
              <a:rPr lang="ar-IQ" sz="1800" b="1" dirty="0" smtClean="0"/>
              <a:t>انواع الفاكهة </a:t>
            </a:r>
            <a:r>
              <a:rPr lang="ar-IQ" sz="1800" b="1" dirty="0"/>
              <a:t>بحيث تكون قوية النمو وذو مجموع جذري جيد ، </a:t>
            </a:r>
            <a:r>
              <a:rPr lang="ar-IQ" sz="1800" b="1" dirty="0" smtClean="0"/>
              <a:t>وان يتم </a:t>
            </a:r>
            <a:r>
              <a:rPr lang="ar-IQ" sz="1800" b="1" dirty="0"/>
              <a:t>الاعتناء بالشتلات بصورة جيدة اثناء قلعها والمحافظة </a:t>
            </a:r>
            <a:r>
              <a:rPr lang="ar-IQ" sz="1800" b="1" dirty="0" smtClean="0"/>
              <a:t>عليها الى </a:t>
            </a:r>
            <a:r>
              <a:rPr lang="ar-IQ" sz="1800" b="1" dirty="0"/>
              <a:t>ان يتم غرسها .</a:t>
            </a:r>
            <a:endParaRPr lang="ar-IQ" sz="3200" b="1"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693" y="209550"/>
            <a:ext cx="2167707" cy="1623688"/>
          </a:xfrm>
          <a:prstGeom prst="rect">
            <a:avLst/>
          </a:prstGeom>
          <a:ln>
            <a:noFill/>
          </a:ln>
          <a:effectLst>
            <a:softEdge rad="112500"/>
          </a:effectLst>
        </p:spPr>
      </p:pic>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694" y="1990225"/>
            <a:ext cx="2167706" cy="1495925"/>
          </a:xfrm>
          <a:prstGeom prst="rect">
            <a:avLst/>
          </a:prstGeom>
          <a:ln>
            <a:noFill/>
          </a:ln>
          <a:effectLst>
            <a:softEdge rad="112500"/>
          </a:effectLst>
        </p:spPr>
      </p:pic>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694" y="3486150"/>
            <a:ext cx="2167706" cy="1428750"/>
          </a:xfrm>
          <a:prstGeom prst="rect">
            <a:avLst/>
          </a:prstGeom>
          <a:ln>
            <a:noFill/>
          </a:ln>
          <a:effectLst>
            <a:softEdge rad="112500"/>
          </a:effectLst>
        </p:spPr>
      </p:pic>
    </p:spTree>
    <p:extLst>
      <p:ext uri="{BB962C8B-B14F-4D97-AF65-F5344CB8AC3E}">
        <p14:creationId xmlns:p14="http://schemas.microsoft.com/office/powerpoint/2010/main" val="397938349"/>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1143000" y="133350"/>
            <a:ext cx="7848600" cy="4724400"/>
          </a:xfrm>
        </p:spPr>
        <p:txBody>
          <a:bodyPr>
            <a:noAutofit/>
          </a:bodyPr>
          <a:lstStyle/>
          <a:p>
            <a:r>
              <a:rPr lang="ar-IQ" sz="2000" b="1" dirty="0" smtClean="0"/>
              <a:t>3.قم </a:t>
            </a:r>
            <a:r>
              <a:rPr lang="ar-IQ" sz="2000" b="1" dirty="0"/>
              <a:t>باختيار الشتلات الغير مصابة بمرض او حشرة معينة ويفضل</a:t>
            </a:r>
          </a:p>
          <a:p>
            <a:r>
              <a:rPr lang="ar-IQ" sz="2000" b="1" dirty="0"/>
              <a:t>ان يكون نموها قائم وان لا يزيد عدد سيقانها الرئيسية عن اثنان .</a:t>
            </a:r>
          </a:p>
          <a:p>
            <a:r>
              <a:rPr lang="ar-IQ" sz="2000" b="1" dirty="0" smtClean="0"/>
              <a:t>4. </a:t>
            </a:r>
            <a:r>
              <a:rPr lang="ar-IQ" sz="2000" b="1" dirty="0"/>
              <a:t>في حالة عدم توفر الوقت المناسب للغرس فيجب عمل </a:t>
            </a:r>
            <a:r>
              <a:rPr lang="ar-IQ" sz="2000" b="1" dirty="0" smtClean="0"/>
              <a:t>خندق</a:t>
            </a:r>
            <a:endParaRPr lang="ar-IQ" sz="2000" b="1" dirty="0"/>
          </a:p>
          <a:p>
            <a:r>
              <a:rPr lang="ar-IQ" sz="2000" b="1" dirty="0" smtClean="0"/>
              <a:t>(حفرة ) </a:t>
            </a:r>
            <a:r>
              <a:rPr lang="ar-IQ" sz="2000" b="1" dirty="0"/>
              <a:t>في التربة وتوضع فيها الجذور وتردم وترش </a:t>
            </a:r>
            <a:r>
              <a:rPr lang="ar-IQ" sz="2000" b="1" dirty="0" smtClean="0"/>
              <a:t>بصورة جيدة </a:t>
            </a:r>
            <a:r>
              <a:rPr lang="ar-IQ" sz="2000" b="1" dirty="0"/>
              <a:t>بالماء الى ان يتم زراعتها ، مع مراعاة عدم </a:t>
            </a:r>
            <a:r>
              <a:rPr lang="ar-IQ" sz="2000" b="1" dirty="0" smtClean="0"/>
              <a:t>تعرض المجموع </a:t>
            </a:r>
            <a:r>
              <a:rPr lang="ar-IQ" sz="2000" b="1" dirty="0"/>
              <a:t>الجذري للهواء حتى لا يجف وبالتالي لا تذبل </a:t>
            </a:r>
            <a:r>
              <a:rPr lang="ar-IQ" sz="2000" b="1" dirty="0" smtClean="0"/>
              <a:t>الشتلة وتموت </a:t>
            </a:r>
            <a:r>
              <a:rPr lang="ar-IQ" sz="2000" b="1" dirty="0"/>
              <a:t>.</a:t>
            </a:r>
          </a:p>
          <a:p>
            <a:r>
              <a:rPr lang="ar-IQ" sz="2000" b="1" dirty="0" smtClean="0"/>
              <a:t>5. </a:t>
            </a:r>
            <a:r>
              <a:rPr lang="ar-IQ" sz="2000" b="1" dirty="0"/>
              <a:t>من المفضل تهيئة الحفر قبل الغرس بمدة كافية وتكون ابعادها</a:t>
            </a:r>
          </a:p>
          <a:p>
            <a:r>
              <a:rPr lang="ar-IQ" sz="2000" b="1" dirty="0"/>
              <a:t> 40 ×40×40 </a:t>
            </a:r>
            <a:r>
              <a:rPr lang="ar-IQ" sz="2000" b="1" dirty="0" smtClean="0"/>
              <a:t>سم لكي </a:t>
            </a:r>
            <a:r>
              <a:rPr lang="ar-IQ" sz="2000" b="1" dirty="0"/>
              <a:t>تستوعب المجموعة الجذرية </a:t>
            </a:r>
            <a:r>
              <a:rPr lang="ar-IQ" sz="2000" b="1" dirty="0" smtClean="0"/>
              <a:t>للشتلات</a:t>
            </a:r>
            <a:endParaRPr lang="ar-IQ" sz="2000" b="1" dirty="0"/>
          </a:p>
          <a:p>
            <a:r>
              <a:rPr lang="ar-IQ" sz="2000" b="1" dirty="0"/>
              <a:t>بصورة جيدة .</a:t>
            </a:r>
          </a:p>
        </p:txBody>
      </p:sp>
    </p:spTree>
    <p:extLst>
      <p:ext uri="{BB962C8B-B14F-4D97-AF65-F5344CB8AC3E}">
        <p14:creationId xmlns:p14="http://schemas.microsoft.com/office/powerpoint/2010/main" val="453932509"/>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1676400" y="133350"/>
            <a:ext cx="7162800" cy="3429000"/>
          </a:xfrm>
        </p:spPr>
        <p:txBody>
          <a:bodyPr>
            <a:noAutofit/>
          </a:bodyPr>
          <a:lstStyle/>
          <a:p>
            <a:r>
              <a:rPr lang="ar-IQ" sz="2000" b="1" dirty="0" smtClean="0"/>
              <a:t>6.يجب </a:t>
            </a:r>
            <a:r>
              <a:rPr lang="ar-IQ" sz="2000" b="1" dirty="0"/>
              <a:t>تقليم الشتلات قبل الغرس من خلال تقصير جزء </a:t>
            </a:r>
            <a:r>
              <a:rPr lang="ar-IQ" sz="2000" b="1" dirty="0" smtClean="0"/>
              <a:t>من الجذور </a:t>
            </a:r>
            <a:r>
              <a:rPr lang="ar-IQ" sz="2000" b="1" dirty="0"/>
              <a:t>الطويلة والمجروحة والجافة ان وجدت ، وكذلك </a:t>
            </a:r>
            <a:r>
              <a:rPr lang="ar-IQ" sz="2000" b="1" dirty="0" smtClean="0"/>
              <a:t>ازالة جزء </a:t>
            </a:r>
            <a:r>
              <a:rPr lang="ar-IQ" sz="2000" b="1" dirty="0"/>
              <a:t>من </a:t>
            </a:r>
            <a:r>
              <a:rPr lang="ar-IQ" sz="2000" b="1" dirty="0" err="1"/>
              <a:t>النموات</a:t>
            </a:r>
            <a:r>
              <a:rPr lang="ar-IQ" sz="2000" b="1" dirty="0"/>
              <a:t> الخضرية للشتلة لضمان احداث توازن </a:t>
            </a:r>
            <a:r>
              <a:rPr lang="ar-IQ" sz="2000" b="1" dirty="0" smtClean="0"/>
              <a:t>بين النمو </a:t>
            </a:r>
            <a:r>
              <a:rPr lang="ar-IQ" sz="2000" b="1" dirty="0"/>
              <a:t>الجذري والخضري للشتلة .</a:t>
            </a:r>
          </a:p>
          <a:p>
            <a:r>
              <a:rPr lang="ar-IQ" sz="2000" b="1" dirty="0" smtClean="0"/>
              <a:t>7. </a:t>
            </a:r>
            <a:r>
              <a:rPr lang="ar-IQ" sz="2000" b="1" dirty="0"/>
              <a:t>عند الغرس يفضل وضع كمية من التراب في اسفل </a:t>
            </a:r>
            <a:r>
              <a:rPr lang="ar-IQ" sz="2000" b="1" dirty="0" smtClean="0"/>
              <a:t>الحفر حيث توضع </a:t>
            </a:r>
            <a:r>
              <a:rPr lang="ar-IQ" sz="2000" b="1" dirty="0"/>
              <a:t>عليها المجموعة الجذرية للشتلة ويكون ساقها في </a:t>
            </a:r>
            <a:r>
              <a:rPr lang="ar-IQ" sz="2000" b="1" dirty="0" smtClean="0"/>
              <a:t>وسط الحفرة </a:t>
            </a:r>
            <a:r>
              <a:rPr lang="ar-IQ" sz="2000" b="1" dirty="0"/>
              <a:t>تماما ، ثم يتم كبس التربة جيدا حول الساق وردم </a:t>
            </a:r>
            <a:r>
              <a:rPr lang="ar-IQ" sz="2000" b="1" dirty="0" smtClean="0"/>
              <a:t>التراب حولها </a:t>
            </a:r>
            <a:r>
              <a:rPr lang="ar-IQ" sz="2000" b="1" dirty="0"/>
              <a:t>لمنع نفاذ الهواء الى داخل الحفرة وحتى لا تجف </a:t>
            </a:r>
            <a:r>
              <a:rPr lang="ar-IQ" sz="2000" b="1" dirty="0" smtClean="0"/>
              <a:t>الجذور وتتأثر </a:t>
            </a:r>
            <a:r>
              <a:rPr lang="ar-IQ" sz="2000" b="1" dirty="0"/>
              <a:t>سلبا .</a:t>
            </a:r>
          </a:p>
          <a:p>
            <a:r>
              <a:rPr lang="ar-IQ" sz="2000" b="1" dirty="0" smtClean="0"/>
              <a:t>8. </a:t>
            </a:r>
            <a:r>
              <a:rPr lang="ar-IQ" sz="2000" b="1" dirty="0"/>
              <a:t>تسقى الشتلات المغروسة مباشرة بعد الغرس ويجب </a:t>
            </a:r>
            <a:r>
              <a:rPr lang="ar-IQ" sz="2000" b="1" dirty="0" smtClean="0"/>
              <a:t>اعطاء الكمية </a:t>
            </a:r>
            <a:r>
              <a:rPr lang="ar-IQ" sz="2000" b="1" dirty="0"/>
              <a:t>الكافية من الماء لها مع ملاحظة السقي المنتظم </a:t>
            </a:r>
            <a:r>
              <a:rPr lang="ar-IQ" sz="2000" b="1" dirty="0" smtClean="0"/>
              <a:t>بعد الغرس </a:t>
            </a:r>
            <a:r>
              <a:rPr lang="ar-IQ" sz="2000" b="1" dirty="0"/>
              <a:t>وحسب حاجة الشتلة .</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14349"/>
            <a:ext cx="1828800" cy="1369835"/>
          </a:xfrm>
          <a:prstGeom prst="rect">
            <a:avLst/>
          </a:prstGeom>
          <a:ln>
            <a:noFill/>
          </a:ln>
          <a:effectLst>
            <a:softEdge rad="112500"/>
          </a:effectLst>
        </p:spPr>
      </p:pic>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740426"/>
            <a:ext cx="1828800" cy="1212574"/>
          </a:xfrm>
          <a:prstGeom prst="rect">
            <a:avLst/>
          </a:prstGeom>
          <a:ln>
            <a:noFill/>
          </a:ln>
          <a:effectLst>
            <a:softEdge rad="112500"/>
          </a:effectLst>
        </p:spPr>
      </p:pic>
    </p:spTree>
    <p:extLst>
      <p:ext uri="{BB962C8B-B14F-4D97-AF65-F5344CB8AC3E}">
        <p14:creationId xmlns:p14="http://schemas.microsoft.com/office/powerpoint/2010/main" val="40030570"/>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1600200" y="285750"/>
            <a:ext cx="7162800" cy="4572000"/>
          </a:xfrm>
        </p:spPr>
        <p:txBody>
          <a:bodyPr>
            <a:normAutofit fontScale="55000" lnSpcReduction="20000"/>
          </a:bodyPr>
          <a:lstStyle/>
          <a:p>
            <a:pPr>
              <a:lnSpc>
                <a:spcPct val="120000"/>
              </a:lnSpc>
            </a:pPr>
            <a:r>
              <a:rPr lang="ar-IQ" dirty="0" smtClean="0"/>
              <a:t>9.</a:t>
            </a:r>
            <a:r>
              <a:rPr lang="ar-IQ" sz="3800" dirty="0" smtClean="0"/>
              <a:t> </a:t>
            </a:r>
            <a:r>
              <a:rPr lang="ar-IQ" sz="3800" dirty="0"/>
              <a:t>الحفاظ على منطقة الشتلات من نمو الادغال والحشائش </a:t>
            </a:r>
            <a:r>
              <a:rPr lang="ar-IQ" sz="3800" dirty="0" smtClean="0"/>
              <a:t>الضارة بإزالتها </a:t>
            </a:r>
            <a:r>
              <a:rPr lang="ar-IQ" sz="3800" dirty="0"/>
              <a:t>والتي قد تنافس نمو الشتلة على الماء والعناصر </a:t>
            </a:r>
            <a:r>
              <a:rPr lang="ar-IQ" sz="3800" dirty="0" smtClean="0"/>
              <a:t>الغذائية كما </a:t>
            </a:r>
            <a:r>
              <a:rPr lang="ar-IQ" sz="3800" dirty="0"/>
              <a:t>يمكن ان تكون مصدرا لنقل الامراض والحشرات .</a:t>
            </a:r>
          </a:p>
          <a:p>
            <a:pPr>
              <a:lnSpc>
                <a:spcPct val="120000"/>
              </a:lnSpc>
            </a:pPr>
            <a:r>
              <a:rPr lang="ar-IQ" sz="3800" dirty="0" smtClean="0"/>
              <a:t>10. </a:t>
            </a:r>
            <a:r>
              <a:rPr lang="ar-IQ" sz="3800" dirty="0"/>
              <a:t>تجنب زراعة الشتلات في يوم عاصف او في وقت </a:t>
            </a:r>
            <a:r>
              <a:rPr lang="ar-IQ" sz="3800" dirty="0" smtClean="0"/>
              <a:t>تكون درجات الحرارة عالية ، او عندما تكون التربة رطبة جدا .</a:t>
            </a:r>
          </a:p>
          <a:p>
            <a:pPr>
              <a:lnSpc>
                <a:spcPct val="120000"/>
              </a:lnSpc>
            </a:pPr>
            <a:r>
              <a:rPr lang="ar-IQ" sz="3800" dirty="0" smtClean="0"/>
              <a:t>11. </a:t>
            </a:r>
            <a:r>
              <a:rPr lang="ar-IQ" sz="3800" dirty="0"/>
              <a:t>يفضل وضع الاسمدة العضوية للشتلات قبل غرسها </a:t>
            </a:r>
            <a:r>
              <a:rPr lang="ar-IQ" sz="3800" dirty="0" smtClean="0"/>
              <a:t>في الخريف وأوائل </a:t>
            </a:r>
            <a:r>
              <a:rPr lang="ar-IQ" sz="3800" dirty="0"/>
              <a:t>الشتاء لإعطاء الوقت الكافي لتحلل السماد ولكي </a:t>
            </a:r>
            <a:r>
              <a:rPr lang="ar-IQ" sz="3800" dirty="0" smtClean="0"/>
              <a:t>يصبح جاهز </a:t>
            </a:r>
            <a:r>
              <a:rPr lang="ar-IQ" sz="3800" dirty="0"/>
              <a:t>للامتصاص في بداية الربيع ، اما الاسمدة </a:t>
            </a:r>
            <a:r>
              <a:rPr lang="ar-IQ" sz="3800" dirty="0" smtClean="0"/>
              <a:t>الكيمياوية فتعطى </a:t>
            </a:r>
            <a:r>
              <a:rPr lang="ar-IQ" sz="3800" dirty="0"/>
              <a:t>مع بداية النمو الجديد للشتلة بحوالي </a:t>
            </a:r>
            <a:r>
              <a:rPr lang="ar-IQ" sz="3800" dirty="0" smtClean="0"/>
              <a:t>4-6 اسابيع من</a:t>
            </a:r>
          </a:p>
          <a:p>
            <a:pPr>
              <a:lnSpc>
                <a:spcPct val="120000"/>
              </a:lnSpc>
            </a:pPr>
            <a:r>
              <a:rPr lang="ar-IQ" sz="3800" dirty="0"/>
              <a:t>غرسها .</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14350"/>
            <a:ext cx="1676400" cy="1397000"/>
          </a:xfrm>
          <a:prstGeom prst="rect">
            <a:avLst/>
          </a:prstGeom>
          <a:ln>
            <a:noFill/>
          </a:ln>
          <a:effectLst>
            <a:softEdge rad="112500"/>
          </a:effectLst>
        </p:spPr>
      </p:pic>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700" y="2343150"/>
            <a:ext cx="1765300" cy="1149350"/>
          </a:xfrm>
          <a:prstGeom prst="rect">
            <a:avLst/>
          </a:prstGeom>
          <a:ln>
            <a:noFill/>
          </a:ln>
          <a:effectLst>
            <a:softEdge rad="112500"/>
          </a:effectLst>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024" y="3714750"/>
            <a:ext cx="1704975" cy="1231900"/>
          </a:xfrm>
          <a:prstGeom prst="rect">
            <a:avLst/>
          </a:prstGeom>
          <a:ln>
            <a:noFill/>
          </a:ln>
          <a:effectLst>
            <a:softEdge rad="112500"/>
          </a:effectLst>
        </p:spPr>
      </p:pic>
    </p:spTree>
    <p:extLst>
      <p:ext uri="{BB962C8B-B14F-4D97-AF65-F5344CB8AC3E}">
        <p14:creationId xmlns:p14="http://schemas.microsoft.com/office/powerpoint/2010/main" val="3517272389"/>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362200" y="971550"/>
            <a:ext cx="6438900" cy="3429000"/>
          </a:xfrm>
        </p:spPr>
        <p:txBody>
          <a:bodyPr>
            <a:noAutofit/>
          </a:bodyPr>
          <a:lstStyle/>
          <a:p>
            <a:pPr algn="just">
              <a:lnSpc>
                <a:spcPct val="120000"/>
              </a:lnSpc>
            </a:pPr>
            <a:r>
              <a:rPr lang="ar-IQ" sz="2000" b="1" dirty="0"/>
              <a:t>يختلف تساقط الازهار والثمار العاقدة حديثا من اشجار </a:t>
            </a:r>
            <a:r>
              <a:rPr lang="ar-IQ" sz="2000" b="1" dirty="0" smtClean="0"/>
              <a:t>الفاكهة باختلاف </a:t>
            </a:r>
            <a:r>
              <a:rPr lang="ar-IQ" sz="2000" b="1" dirty="0"/>
              <a:t>الانواع والأصناف والظروف البيئية وعمليات </a:t>
            </a:r>
            <a:r>
              <a:rPr lang="ar-IQ" sz="2000" b="1" dirty="0" smtClean="0"/>
              <a:t>الخدمة البستنية </a:t>
            </a:r>
            <a:r>
              <a:rPr lang="ar-IQ" sz="2000" b="1" dirty="0"/>
              <a:t>، وقد يكون التساقط مرغوبا فيه عندما تكون كمية </a:t>
            </a:r>
            <a:r>
              <a:rPr lang="ar-IQ" sz="2000" b="1" dirty="0" smtClean="0"/>
              <a:t>الازهار والثمار </a:t>
            </a:r>
            <a:r>
              <a:rPr lang="ar-IQ" sz="2000" b="1" dirty="0"/>
              <a:t>العاقدة كثيرة على الشجرة وهذا ما يسمى </a:t>
            </a:r>
            <a:r>
              <a:rPr lang="ar-IQ" sz="2000" b="1" dirty="0" smtClean="0"/>
              <a:t>(بالخف الطبيعي) في </a:t>
            </a:r>
            <a:r>
              <a:rPr lang="ar-IQ" sz="2000" b="1" dirty="0"/>
              <a:t>حين يكون التساقط مضرا اذا كانت كمية الازهار والثمار </a:t>
            </a:r>
            <a:r>
              <a:rPr lang="ar-IQ" sz="2000" b="1" dirty="0" smtClean="0"/>
              <a:t>قليلة على </a:t>
            </a:r>
            <a:r>
              <a:rPr lang="ar-IQ" sz="2000" b="1" dirty="0"/>
              <a:t>الشجرة مما ينتج عنه قلة الحاصل لاحقا . وقد يكون </a:t>
            </a:r>
            <a:r>
              <a:rPr lang="ar-IQ" sz="2000" b="1" dirty="0" smtClean="0"/>
              <a:t>سبب التساقط </a:t>
            </a:r>
            <a:r>
              <a:rPr lang="ar-IQ" sz="2000" b="1" dirty="0"/>
              <a:t>ناتجا عن واحد او اكثر من هذه الاسباب وهي :-</a:t>
            </a:r>
          </a:p>
        </p:txBody>
      </p:sp>
      <p:sp>
        <p:nvSpPr>
          <p:cNvPr id="5" name="مستطيل 4"/>
          <p:cNvSpPr/>
          <p:nvPr/>
        </p:nvSpPr>
        <p:spPr>
          <a:xfrm>
            <a:off x="685800" y="285750"/>
            <a:ext cx="8001000" cy="830997"/>
          </a:xfrm>
          <a:prstGeom prst="rect">
            <a:avLst/>
          </a:prstGeom>
        </p:spPr>
        <p:txBody>
          <a:bodyPr wrap="square">
            <a:spAutoFit/>
          </a:bodyPr>
          <a:lstStyle/>
          <a:p>
            <a:pPr algn="ctr"/>
            <a:r>
              <a:rPr lang="ar-IQ" sz="2400" b="1" dirty="0">
                <a:solidFill>
                  <a:srgbClr val="FFFF00"/>
                </a:solidFill>
              </a:rPr>
              <a:t>أسباب تساقط الأزهار والثمار من أشجار الفاكهة </a:t>
            </a:r>
            <a:r>
              <a:rPr lang="ar-IQ" sz="2400" b="1" dirty="0" smtClean="0">
                <a:solidFill>
                  <a:srgbClr val="FFFF00"/>
                </a:solidFill>
              </a:rPr>
              <a:t>وماهي</a:t>
            </a:r>
            <a:endParaRPr lang="ar-IQ" sz="2400" b="1" dirty="0">
              <a:solidFill>
                <a:srgbClr val="FFFF00"/>
              </a:solidFill>
            </a:endParaRPr>
          </a:p>
          <a:p>
            <a:pPr algn="ctr"/>
            <a:r>
              <a:rPr lang="ar-IQ" sz="2400" b="1" dirty="0">
                <a:solidFill>
                  <a:srgbClr val="FFFF00"/>
                </a:solidFill>
              </a:rPr>
              <a:t>الحلول</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819149"/>
            <a:ext cx="2133600" cy="1598141"/>
          </a:xfrm>
          <a:prstGeom prst="rect">
            <a:avLst/>
          </a:prstGeom>
          <a:ln>
            <a:noFill/>
          </a:ln>
          <a:effectLst>
            <a:softEdge rad="112500"/>
          </a:effectLst>
        </p:spPr>
      </p:pic>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724150"/>
            <a:ext cx="2133599" cy="1981200"/>
          </a:xfrm>
          <a:prstGeom prst="rect">
            <a:avLst/>
          </a:prstGeom>
          <a:ln>
            <a:noFill/>
          </a:ln>
          <a:effectLst>
            <a:softEdge rad="112500"/>
          </a:effectLst>
        </p:spPr>
      </p:pic>
    </p:spTree>
    <p:extLst>
      <p:ext uri="{BB962C8B-B14F-4D97-AF65-F5344CB8AC3E}">
        <p14:creationId xmlns:p14="http://schemas.microsoft.com/office/powerpoint/2010/main" val="1120863803"/>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66700" y="742950"/>
            <a:ext cx="8610600" cy="3429000"/>
          </a:xfrm>
        </p:spPr>
        <p:txBody>
          <a:bodyPr>
            <a:noAutofit/>
          </a:bodyPr>
          <a:lstStyle/>
          <a:p>
            <a:pPr algn="just"/>
            <a:r>
              <a:rPr lang="ar-IQ" sz="2400" dirty="0" smtClean="0"/>
              <a:t>1.عدم </a:t>
            </a:r>
            <a:r>
              <a:rPr lang="ar-IQ" sz="2400" dirty="0"/>
              <a:t>حدوث التلقيح والإخصاب في الازهار مما يؤدي الى</a:t>
            </a:r>
          </a:p>
          <a:p>
            <a:pPr algn="just"/>
            <a:r>
              <a:rPr lang="ar-IQ" sz="2400" dirty="0"/>
              <a:t>تساقطها . فمثلا قد تكون الازهار على الشجرة مؤنثة فقط</a:t>
            </a:r>
          </a:p>
          <a:p>
            <a:pPr algn="just"/>
            <a:r>
              <a:rPr lang="ar-IQ" sz="2400" dirty="0" smtClean="0"/>
              <a:t>(غياب </a:t>
            </a:r>
            <a:r>
              <a:rPr lang="ar-IQ" sz="2400" dirty="0"/>
              <a:t>الازهار المذكرة </a:t>
            </a:r>
            <a:r>
              <a:rPr lang="ar-IQ" sz="2400" dirty="0" smtClean="0"/>
              <a:t>) </a:t>
            </a:r>
            <a:r>
              <a:rPr lang="ar-IQ" sz="2400" dirty="0"/>
              <a:t>فلا يحصل التلقيح او قد يكون هناك</a:t>
            </a:r>
          </a:p>
          <a:p>
            <a:pPr algn="just"/>
            <a:r>
              <a:rPr lang="ar-IQ" sz="2400" dirty="0"/>
              <a:t>مشكلة عدم التوافق الذاتي كما في بعض اصناف التفاح او</a:t>
            </a:r>
          </a:p>
          <a:p>
            <a:pPr algn="just"/>
            <a:r>
              <a:rPr lang="ar-IQ" sz="2400" dirty="0"/>
              <a:t>الفستق .</a:t>
            </a:r>
          </a:p>
          <a:p>
            <a:pPr algn="just"/>
            <a:r>
              <a:rPr lang="ar-IQ" sz="2400" dirty="0" smtClean="0"/>
              <a:t>2. </a:t>
            </a:r>
            <a:r>
              <a:rPr lang="ar-IQ" sz="2400" dirty="0"/>
              <a:t>كثرة عدد الازهار او الثمار على الشجرة يزيد من تساقطها</a:t>
            </a:r>
          </a:p>
          <a:p>
            <a:pPr algn="just"/>
            <a:r>
              <a:rPr lang="ar-IQ" sz="2400" dirty="0"/>
              <a:t>ولربما يعود السبب نتيجة للمنافسة فيما بينها على الحصول</a:t>
            </a:r>
          </a:p>
          <a:p>
            <a:pPr algn="just"/>
            <a:r>
              <a:rPr lang="ar-IQ" sz="2400" dirty="0"/>
              <a:t>على المواد الغذائية </a:t>
            </a:r>
            <a:r>
              <a:rPr lang="ar-IQ" sz="2400" dirty="0" smtClean="0"/>
              <a:t>كالكربوهيدرات </a:t>
            </a:r>
            <a:r>
              <a:rPr lang="ar-IQ" sz="2400" dirty="0"/>
              <a:t>وغيرها من </a:t>
            </a:r>
            <a:r>
              <a:rPr lang="ar-IQ" sz="2400" dirty="0" smtClean="0"/>
              <a:t>المواد المصنعة </a:t>
            </a:r>
            <a:r>
              <a:rPr lang="ar-IQ" sz="2400" dirty="0"/>
              <a:t>.</a:t>
            </a:r>
          </a:p>
        </p:txBody>
      </p:sp>
    </p:spTree>
    <p:extLst>
      <p:ext uri="{BB962C8B-B14F-4D97-AF65-F5344CB8AC3E}">
        <p14:creationId xmlns:p14="http://schemas.microsoft.com/office/powerpoint/2010/main" val="704001826"/>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533400" y="361950"/>
            <a:ext cx="8229600" cy="4572000"/>
          </a:xfrm>
        </p:spPr>
        <p:txBody>
          <a:bodyPr>
            <a:normAutofit fontScale="77500" lnSpcReduction="20000"/>
          </a:bodyPr>
          <a:lstStyle/>
          <a:p>
            <a:pPr algn="just">
              <a:lnSpc>
                <a:spcPct val="120000"/>
              </a:lnSpc>
            </a:pPr>
            <a:r>
              <a:rPr lang="ar-IQ" dirty="0" smtClean="0"/>
              <a:t>3.نقص </a:t>
            </a:r>
            <a:r>
              <a:rPr lang="ar-IQ" dirty="0"/>
              <a:t>عنصر النتروجين في التربة يزيد من تساقط </a:t>
            </a:r>
            <a:r>
              <a:rPr lang="ar-IQ" dirty="0" smtClean="0"/>
              <a:t>الازهار والثمار </a:t>
            </a:r>
            <a:r>
              <a:rPr lang="ar-IQ" dirty="0"/>
              <a:t>ولهذا السبب تستجيب </a:t>
            </a:r>
            <a:r>
              <a:rPr lang="ar-IQ" dirty="0" smtClean="0"/>
              <a:t>اشجار الفاكهة للسماد النتروجيني </a:t>
            </a:r>
            <a:r>
              <a:rPr lang="ar-IQ" dirty="0"/>
              <a:t>عندما تعاني من النقص </a:t>
            </a:r>
            <a:r>
              <a:rPr lang="ar-IQ" dirty="0" smtClean="0"/>
              <a:t>.</a:t>
            </a:r>
          </a:p>
          <a:p>
            <a:pPr algn="just">
              <a:lnSpc>
                <a:spcPct val="120000"/>
              </a:lnSpc>
            </a:pPr>
            <a:r>
              <a:rPr lang="ar-IQ" dirty="0" smtClean="0"/>
              <a:t>4.نقص </a:t>
            </a:r>
            <a:r>
              <a:rPr lang="ar-IQ" dirty="0"/>
              <a:t>عنصر الزنك يزيد من تساقط الازهار والثمار </a:t>
            </a:r>
            <a:r>
              <a:rPr lang="ar-IQ" dirty="0" smtClean="0"/>
              <a:t>لكون الزنك </a:t>
            </a:r>
            <a:r>
              <a:rPr lang="ar-IQ" dirty="0"/>
              <a:t>من العناصر الغذائية الاساسية للنبات .</a:t>
            </a:r>
          </a:p>
          <a:p>
            <a:pPr algn="just">
              <a:lnSpc>
                <a:spcPct val="120000"/>
              </a:lnSpc>
            </a:pPr>
            <a:r>
              <a:rPr lang="ar-IQ" dirty="0" smtClean="0"/>
              <a:t>5. </a:t>
            </a:r>
            <a:r>
              <a:rPr lang="ar-IQ" dirty="0"/>
              <a:t>قلة كمية الماء في التربة او زيادتها عن الحد الملائم </a:t>
            </a:r>
            <a:r>
              <a:rPr lang="ar-IQ" dirty="0" smtClean="0"/>
              <a:t>حيث يؤدي </a:t>
            </a:r>
            <a:r>
              <a:rPr lang="ar-IQ" dirty="0"/>
              <a:t>الى عدم انتظام الري فيزيد من تساقط الازهار والثمار .</a:t>
            </a:r>
          </a:p>
          <a:p>
            <a:pPr algn="just">
              <a:lnSpc>
                <a:spcPct val="120000"/>
              </a:lnSpc>
            </a:pPr>
            <a:r>
              <a:rPr lang="ar-IQ" dirty="0" smtClean="0"/>
              <a:t>6. </a:t>
            </a:r>
            <a:r>
              <a:rPr lang="ar-IQ" dirty="0"/>
              <a:t>قلة عمق التربة المزروع فيها الاشجار فيتأثر نمو </a:t>
            </a:r>
            <a:r>
              <a:rPr lang="ar-IQ" dirty="0" smtClean="0"/>
              <a:t>المجموع الجذري </a:t>
            </a:r>
            <a:r>
              <a:rPr lang="ar-IQ" dirty="0"/>
              <a:t>للأشجار ولا تحصل الازهار والثمار على </a:t>
            </a:r>
            <a:r>
              <a:rPr lang="ar-IQ" dirty="0" smtClean="0"/>
              <a:t>المواد الغذائية </a:t>
            </a:r>
            <a:r>
              <a:rPr lang="ar-IQ" dirty="0"/>
              <a:t>من التربة والماء.</a:t>
            </a:r>
            <a:endParaRPr lang="ar-IQ" dirty="0" smtClean="0"/>
          </a:p>
          <a:p>
            <a:pPr algn="just"/>
            <a:endParaRPr lang="ar-IQ" dirty="0"/>
          </a:p>
        </p:txBody>
      </p:sp>
    </p:spTree>
    <p:extLst>
      <p:ext uri="{BB962C8B-B14F-4D97-AF65-F5344CB8AC3E}">
        <p14:creationId xmlns:p14="http://schemas.microsoft.com/office/powerpoint/2010/main" val="2152908943"/>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09550"/>
            <a:ext cx="8458200" cy="4631556"/>
          </a:xfrm>
        </p:spPr>
        <p:txBody>
          <a:bodyPr>
            <a:normAutofit fontScale="85000" lnSpcReduction="10000"/>
          </a:bodyPr>
          <a:lstStyle/>
          <a:p>
            <a:r>
              <a:rPr lang="ar-IQ" dirty="0" smtClean="0"/>
              <a:t>7. </a:t>
            </a:r>
            <a:r>
              <a:rPr lang="ar-IQ" dirty="0"/>
              <a:t>رداءة الحالة الصحية للأوراق الاشجار نتيجة لإصابتها</a:t>
            </a:r>
          </a:p>
          <a:p>
            <a:r>
              <a:rPr lang="ar-IQ" dirty="0"/>
              <a:t>بالأمراض والحشرات وضعف نموها مما يزيد من تساقط</a:t>
            </a:r>
          </a:p>
          <a:p>
            <a:r>
              <a:rPr lang="ar-IQ" dirty="0"/>
              <a:t>الازهار والثمار.</a:t>
            </a:r>
          </a:p>
          <a:p>
            <a:r>
              <a:rPr lang="ar-IQ" dirty="0" smtClean="0"/>
              <a:t>8. </a:t>
            </a:r>
            <a:r>
              <a:rPr lang="ar-IQ" dirty="0"/>
              <a:t>قلة عدد البذور في الثمرة عن العدد الطبيعي او انعدامه </a:t>
            </a:r>
            <a:r>
              <a:rPr lang="ar-IQ" dirty="0" smtClean="0"/>
              <a:t>يزيد من </a:t>
            </a:r>
            <a:r>
              <a:rPr lang="ar-IQ" dirty="0"/>
              <a:t>تساقط الازهار والثمار.</a:t>
            </a:r>
          </a:p>
          <a:p>
            <a:r>
              <a:rPr lang="ar-IQ" dirty="0" smtClean="0"/>
              <a:t>9.انخفاض </a:t>
            </a:r>
            <a:r>
              <a:rPr lang="ar-IQ" dirty="0"/>
              <a:t>درجات الحرارة الى الحد القاتل للأزهار والثمار</a:t>
            </a:r>
          </a:p>
          <a:p>
            <a:r>
              <a:rPr lang="ar-IQ" dirty="0"/>
              <a:t>يسبب موتها وتساقطها . اضافة الى الرياح القوية والأمطار</a:t>
            </a:r>
          </a:p>
          <a:p>
            <a:r>
              <a:rPr lang="ar-IQ" dirty="0"/>
              <a:t>الشديدة والعواصف الترابية .</a:t>
            </a:r>
          </a:p>
          <a:p>
            <a:r>
              <a:rPr lang="ar-IQ" dirty="0" smtClean="0"/>
              <a:t>10.اصابة </a:t>
            </a:r>
            <a:r>
              <a:rPr lang="ar-IQ" dirty="0"/>
              <a:t>الازهار والثمار بالعديد من </a:t>
            </a:r>
            <a:r>
              <a:rPr lang="ar-IQ" dirty="0" smtClean="0"/>
              <a:t>الامراض والحشرات </a:t>
            </a:r>
            <a:r>
              <a:rPr lang="ar-IQ" dirty="0"/>
              <a:t>مما يسبب تساقطها .</a:t>
            </a:r>
          </a:p>
        </p:txBody>
      </p:sp>
    </p:spTree>
    <p:extLst>
      <p:ext uri="{BB962C8B-B14F-4D97-AF65-F5344CB8AC3E}">
        <p14:creationId xmlns:p14="http://schemas.microsoft.com/office/powerpoint/2010/main" val="2358282902"/>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135</TotalTime>
  <Words>1628</Words>
  <Application>Microsoft Office PowerPoint</Application>
  <PresentationFormat>عرض على الشاشة (9:16)‏</PresentationFormat>
  <Paragraphs>78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حيوية</vt:lpstr>
      <vt:lpstr> د.جمال عبد الرضا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عمليات تحضير الارض للزراعة</dc:title>
  <dc:creator>SAMSUNG</dc:creator>
  <cp:lastModifiedBy>ALFA</cp:lastModifiedBy>
  <cp:revision>43</cp:revision>
  <dcterms:created xsi:type="dcterms:W3CDTF">2021-10-30T18:08:37Z</dcterms:created>
  <dcterms:modified xsi:type="dcterms:W3CDTF">2023-01-29T19:26:41Z</dcterms:modified>
</cp:coreProperties>
</file>